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90" r:id="rId1"/>
  </p:sldMasterIdLst>
  <p:notesMasterIdLst>
    <p:notesMasterId r:id="rId115"/>
  </p:notesMasterIdLst>
  <p:handoutMasterIdLst>
    <p:handoutMasterId r:id="rId116"/>
  </p:handoutMasterIdLst>
  <p:sldIdLst>
    <p:sldId id="256" r:id="rId2"/>
    <p:sldId id="1036" r:id="rId3"/>
    <p:sldId id="858" r:id="rId4"/>
    <p:sldId id="851" r:id="rId5"/>
    <p:sldId id="859" r:id="rId6"/>
    <p:sldId id="860" r:id="rId7"/>
    <p:sldId id="861" r:id="rId8"/>
    <p:sldId id="862" r:id="rId9"/>
    <p:sldId id="863" r:id="rId10"/>
    <p:sldId id="864" r:id="rId11"/>
    <p:sldId id="852" r:id="rId12"/>
    <p:sldId id="948" r:id="rId13"/>
    <p:sldId id="949" r:id="rId14"/>
    <p:sldId id="853" r:id="rId15"/>
    <p:sldId id="950" r:id="rId16"/>
    <p:sldId id="865" r:id="rId17"/>
    <p:sldId id="866" r:id="rId18"/>
    <p:sldId id="867" r:id="rId19"/>
    <p:sldId id="951" r:id="rId20"/>
    <p:sldId id="868" r:id="rId21"/>
    <p:sldId id="869" r:id="rId22"/>
    <p:sldId id="1051" r:id="rId23"/>
    <p:sldId id="1052" r:id="rId24"/>
    <p:sldId id="854" r:id="rId25"/>
    <p:sldId id="870" r:id="rId26"/>
    <p:sldId id="1050" r:id="rId27"/>
    <p:sldId id="871" r:id="rId28"/>
    <p:sldId id="874" r:id="rId29"/>
    <p:sldId id="875" r:id="rId30"/>
    <p:sldId id="952" r:id="rId31"/>
    <p:sldId id="877" r:id="rId32"/>
    <p:sldId id="1037" r:id="rId33"/>
    <p:sldId id="855" r:id="rId34"/>
    <p:sldId id="879" r:id="rId35"/>
    <p:sldId id="891" r:id="rId36"/>
    <p:sldId id="892" r:id="rId37"/>
    <p:sldId id="893" r:id="rId38"/>
    <p:sldId id="895" r:id="rId39"/>
    <p:sldId id="896" r:id="rId40"/>
    <p:sldId id="897" r:id="rId41"/>
    <p:sldId id="882" r:id="rId42"/>
    <p:sldId id="1044" r:id="rId43"/>
    <p:sldId id="965" r:id="rId44"/>
    <p:sldId id="899" r:id="rId45"/>
    <p:sldId id="966" r:id="rId46"/>
    <p:sldId id="900" r:id="rId47"/>
    <p:sldId id="1054" r:id="rId48"/>
    <p:sldId id="1045" r:id="rId49"/>
    <p:sldId id="970" r:id="rId50"/>
    <p:sldId id="971" r:id="rId51"/>
    <p:sldId id="972" r:id="rId52"/>
    <p:sldId id="973" r:id="rId53"/>
    <p:sldId id="1046" r:id="rId54"/>
    <p:sldId id="885" r:id="rId55"/>
    <p:sldId id="902" r:id="rId56"/>
    <p:sldId id="903" r:id="rId57"/>
    <p:sldId id="904" r:id="rId58"/>
    <p:sldId id="905" r:id="rId59"/>
    <p:sldId id="906" r:id="rId60"/>
    <p:sldId id="978" r:id="rId61"/>
    <p:sldId id="907" r:id="rId62"/>
    <p:sldId id="908" r:id="rId63"/>
    <p:sldId id="909" r:id="rId64"/>
    <p:sldId id="886" r:id="rId65"/>
    <p:sldId id="911" r:id="rId66"/>
    <p:sldId id="913" r:id="rId67"/>
    <p:sldId id="887" r:id="rId68"/>
    <p:sldId id="915" r:id="rId69"/>
    <p:sldId id="916" r:id="rId70"/>
    <p:sldId id="888" r:id="rId71"/>
    <p:sldId id="979" r:id="rId72"/>
    <p:sldId id="1047" r:id="rId73"/>
    <p:sldId id="994" r:id="rId74"/>
    <p:sldId id="995" r:id="rId75"/>
    <p:sldId id="996" r:id="rId76"/>
    <p:sldId id="998" r:id="rId77"/>
    <p:sldId id="997" r:id="rId78"/>
    <p:sldId id="1001" r:id="rId79"/>
    <p:sldId id="1003" r:id="rId80"/>
    <p:sldId id="1004" r:id="rId81"/>
    <p:sldId id="1005" r:id="rId82"/>
    <p:sldId id="1002" r:id="rId83"/>
    <p:sldId id="1007" r:id="rId84"/>
    <p:sldId id="1008" r:id="rId85"/>
    <p:sldId id="1009" r:id="rId86"/>
    <p:sldId id="1010" r:id="rId87"/>
    <p:sldId id="1011" r:id="rId88"/>
    <p:sldId id="1006" r:id="rId89"/>
    <p:sldId id="1048" r:id="rId90"/>
    <p:sldId id="991" r:id="rId91"/>
    <p:sldId id="920" r:id="rId92"/>
    <p:sldId id="921" r:id="rId93"/>
    <p:sldId id="922" r:id="rId94"/>
    <p:sldId id="1023" r:id="rId95"/>
    <p:sldId id="923" r:id="rId96"/>
    <p:sldId id="924" r:id="rId97"/>
    <p:sldId id="925" r:id="rId98"/>
    <p:sldId id="926" r:id="rId99"/>
    <p:sldId id="928" r:id="rId100"/>
    <p:sldId id="929" r:id="rId101"/>
    <p:sldId id="1024" r:id="rId102"/>
    <p:sldId id="930" r:id="rId103"/>
    <p:sldId id="857" r:id="rId104"/>
    <p:sldId id="932" r:id="rId105"/>
    <p:sldId id="1049" r:id="rId106"/>
    <p:sldId id="1055" r:id="rId107"/>
    <p:sldId id="1030" r:id="rId108"/>
    <p:sldId id="1031" r:id="rId109"/>
    <p:sldId id="1056" r:id="rId110"/>
    <p:sldId id="1032" r:id="rId111"/>
    <p:sldId id="1034" r:id="rId112"/>
    <p:sldId id="1035" r:id="rId113"/>
    <p:sldId id="1043" r:id="rId114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0000"/>
    <a:srgbClr val="006600"/>
    <a:srgbClr val="008000"/>
    <a:srgbClr val="000066"/>
    <a:srgbClr val="3366FF"/>
    <a:srgbClr val="660033"/>
    <a:srgbClr val="64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5" autoAdjust="0"/>
    <p:restoredTop sz="94519" autoAdjust="0"/>
  </p:normalViewPr>
  <p:slideViewPr>
    <p:cSldViewPr>
      <p:cViewPr varScale="1">
        <p:scale>
          <a:sx n="78" d="100"/>
          <a:sy n="78" d="100"/>
        </p:scale>
        <p:origin x="1776" y="53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68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68477C03-DFE9-4E1C-8B41-12191BE189CC}" type="datetimeFigureOut">
              <a:rPr lang="ko-KR" altLang="en-US"/>
              <a:pPr>
                <a:defRPr/>
              </a:pPr>
              <a:t>2022-05-21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E40DFC98-6826-4CC5-A0CD-6EA8735BA2D5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3803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27:15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15275 4269 0,'18'0'47,"0"0"-47,-18 17 16,35 1-16,0 17 15,18 18 1,0 0 0,-18 0-1,1 0 1,-19 0-16,-17 0 15,0-36-15,18 1 16,-18 0-16,0-1 16,17-17 77,1 0-93,0 0 16,-1 0-16,72-53 16,-72 53-16,1-17 0,105-54 0,71-35 15,-176 106-15,194-106 16,-177 89-16,-17 17 0,158-88 16,-17 35-1,-89 17 1,-52 19-16,0 17 15</inkml:trace>
  <inkml:trace contextRef="#ctx0" brushRef="#br0" timeOffset="4203.37">20426 5680 0,'17'0'78,"1"0"-62,0 0 0,-1 17-16,19 1 15,-19 0 1,-17-1-16,18 1 16,0-18-1,-18 18 1,17-1-1,-17 18-15,18-17 16,0 17 0,-18-17-1,0 0-15,17-18 63,1 0-48,35 0 1,17-53 0,-17 35-1,-35 18-15,35-53 0,-36 53 16,19-17-16,-19 17 0,36-36 16,-35 36-16,17-17 15,-35-1 1,18 18-16</inkml:trace>
  <inkml:trace contextRef="#ctx0" brushRef="#br0" timeOffset="6484.77">20479 7073 0,'17'0'47,"-17"18"-32,18-18-15,0 53 16,17 0 0,0 17-1,-17 1 1,17-18 0,-35-36-16,18 1 15,-1-18 63,1 0-78,17 0 0,71-18 16,-88 1-16,105-36 16,-87 53-16,-1-18 0,88-35 15,1 0 1,-89 53-16,53-35 15,-70 35-15,-18-18 0,18 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0:47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21678 3298 0,'18'0'15,"-1"0"1,-17 18 0,53 17-1,-17 36 1,-19-71-16,36 70 0,-53-52 16,53 35-16,-53-35 0,53 17 15,-53-17-15,18 17 16,-18-17-16,17-1 15,-17 1-15,18-18 16,-18 17 0,0-34 77,18 17-93,-1-18 0,19-35 16,-19 53-16,71-53 16,-88 36-16,18 17 0,53-53 15,-1-18 1,1 18 0,-54 36-16,36-19 0,-35 19 15,17-1-15,-17 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0:50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21537 3157 0,'0'18'47,"18"-18"-47,-18 18 16,17 17-16,1 18 15,0 0 1,-1 0 0,-17-18-16,36 18 15,-36-36-15,0 36 16,17 18 0,1-18-16,-18-18 15,0-17 1,17-18 62,-17-18-78,36-17 16,34-18-1,-70 35-15,89-52 16,-72 52-16,1 0 0,52-34 15,1-19 1,-53 71-16,52-71 0,-52 71 16,17-35-16,0 0 15,-17 35 1,-18-18-16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1:13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10777 2840 0,'18'0'94,"-18"18"-94,35-1 16,1 18-1,-36-17-15,52 17 0,-52-17 0,18 0 16,-18-1-16,0 1 0,18 17 15,-1-35-15,1 35 16,0-17 0,-18 0-16,0-1 15,17 1 1,1-18-16,-18 18 16,18-18 30,-1-18-30,1-17-16,105-71 16,-105 71-16,158-89 15,-140 107-15,-1-19 0,159-87 16,106-54 0,-265 142-16,247-106 15,-246 123-15,-1 1 0,106-54 16,-123 53-16,123-34 0,-124 52 15,1 0-15</inkml:trace>
  <inkml:trace contextRef="#ctx0" brushRef="#br0" timeOffset="5375.31">4868 12435 0,'0'18'15,"-17"-18"-15,-1 18 16,0 17 0,1-17-1,-18-1 1,-1 1-1,-34 0-15,-36-1 16,18 1 0,70-18-16,-123 17 15,123-17-15,1 0 0,-124 36 16,-1-19 0,125 1-16,-124-18 15,123 0-15,0 18 0,-17-18 0,-53 17 0,-36-17 16,19 0-1,87 0-15,-70 0 16,52 0-16,-16 0 16,-19 0-1,53 0-15,-35-17 0,36 17 16,-1 0-16,-17-36 0,17 36 0,-52-17 16,52-1-16,-17 0 15,-18-17 1,-18-18-1,18 18 1,0 0-16,-17-1 16,70 19-16,-53-36 15,35 53-15,1-18 16,-19-17-16,-16-18 16,16 0-1,-34-17 1,34 17-16,1 17 15,35 1 1,0 17-16,-18-34 16,18 34-16,0-17 15,0-18 1,0 35-16,18-35 16,0 36-16,17-36 0,0-18 15,-17 71-15,35-71 16,-35 54-16,34-36 15,19 18 1,-53 17-16,52-35 16,-52 53-16,-1 0 0,72-53 15,17 18-15,-71 35 0,71-35 16,-89 35-16,1 0 0,70-18 16,18-17-1,-18 35 1,-17 0-1,-18 0-15,35 17 16,18 36 0,52 0-1,-140-35-15,194 52 16,-177-52-16,18 0 0,123 17 16,54 71-1,-72-36-15,-140-52 16,53 35-16,-54-35 15,1 17-15,-18 18 16,0 17 0,0 1-1,0-54-15,-18 36 16,18-35-16,-17-18 0,17 53 0,-36 0 16,19 0-1,-1-53-15,0 53 16,18-36-16,0 1 0,-17 0 15,-1 17 1,18-18 0,0 19-16,-18-36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1:49.4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8502 3104 0,'18'0'47,"-1"0"-15,-17 18-32,18 0 0,-1 17 15,54 53 1,-18 0-1,0 1-15,-53-54 0,53 53 16,-53-70-16,17 52 16,36 1-1,-35-36 1,0-53 31,-18 1-47,0-1 0,35-52 15,-17 52-15,52-70 16,-35 52-16,-35 19 0,106-71 16,71-53-1,-142 141-15,177-142 0,-160 125 16,-16-1-16,175-88 0,36 1 16,-211 87-16,211-70 15,-212 70-15,0 18 0,124-53 16,0 18-1,-142 17-15,71 1 16,-70-1-16,0 18 0</inkml:trace>
  <inkml:trace contextRef="#ctx0" brushRef="#br0" timeOffset="2422.03">14429 4833 0,'17'0'63,"1"0"-63,52 0 16,-52 0-16,88 0 15,-88 0-15,105 0 16,-105 0-16,140-18 15,-122 18-15,-19 0 0,124 0 16,36 0 0,-142 0-16,177 0 0,-159 0 15,-18 0-15,141 0 0,71 0 16,-211 0-16,228 0 16,-229 0-16,1 0 0,140-17 15,18-1 1,-159 18-16,142 0 15,-142 0-15,71 0 0,-18-18 16,-70 18-16,35 0 16,-36 0-16,1-17 0,0 17 15,17 0 1,-18 0 0</inkml:trace>
  <inkml:trace contextRef="#ctx0" brushRef="#br0" timeOffset="3687.73">3246 6262 0,'17'0'16,"1"0"-1,-1 0 1,54 0-16,-53 0 0,105 0 16,-88 0-16,124 0 15,-124 0-15,230-18 16,-212 18-16,-18 0 0,212-17 15,53 17 1,-247 0-16,229 0 0,-229 0 16,-18 0-16,195 0 0,70 0 15,-248 0-15,319-18 16,-318 18-16,0 0 0,247 0 16,35 0-1,-282 0-15,211 0 16,-229 0-16,1 0 0,105 0 0,-18-18 15,-105 18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27:39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6385 3228 0,'18'0'63,"0"0"-48,-1 0 1,-17 18-16,35-1 16,1 36-1,-19-53-15,19 53 16,-19-35-16,1-1 0,0 19 0,17-1 15,-35-18-15,18 19 16,-18-19-16,17-17 0,-17 18 16,0 0-16,0-1 15,18-17-15,-18 18 0,0 0 16,17-1 0,1 19-16,-18-19 15,18 18 1,-1-35 15,1 0 32,-18-17-63,18 17 0,17-35 15,53-18 1,18-36-1,-88 89-15,123-88 16,-106 71-16,0-1 0,106-53 0,-105 54 0,175-107 16,-175 107-16,-1 17 0,-18-36 15,125-17-15,-19-17 16,-88 52-16,36-17 16,-53 35-16,-1-18 0,1 18 15,-18-17 1</inkml:trace>
  <inkml:trace contextRef="#ctx0" brushRef="#br0" timeOffset="1187.57">4851 9296 0,'0'17'78,"0"1"-63,0 17-15,35 53 16,-17 1 0,-18-72-16,35 54 15,-35-54-15,18 1 0,-18 17 16,0 1-16,35 17 0,-18-36 15,1-17-15,0 0 16,-1 0 0,19 0-1,-1-35 1,53-18-16,-70 53 16,141-88-16,-124 53 0,141-36 15,-141 53-15,212-87 16,-211 105-16,-1-18 0,0 0 0,124-35 15,53 0 1,-177 36-16,141-18 16,-140 17-16,-19 18 0,89-35 0,-18 17 15,-70 18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28:15.6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8484 2875 0,'18'0'31,"0"0"-15,17 35-1,0 18 1,18 0-16,-18 18 15,-17-36-15,0 18 16,-18-35-16,17-18 0,1 70 16,0-17-1,-1-18 1,-17 1 0,18-36-1,-1 0 48,-17-18-48,53-35-15,88-53 16,54-17 0,-160 88-16,212-107 15,-212 125-15,36-18 0,-19-1 0,142-70 16,-158 89-16,264-124 15,-247 123-15,-18 0 0,106-52 0,-106 52 16,142-35-16,-160 36 0,19-1 16,-1 0-16,0 18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29:00.8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11695 4304 0,'17'0'78,"-17"18"-78,71 34 15,-36 1 1,-17-53-16,-1 53 16,-17-35-16,36 17 15,-19 18-15,-17 18 16,18-18-1,-18-18 1,0-18-16,0 1 16,18-18-16,-1 0 93,1-18-77,35-17 0,35-18-16,-70 53 0,105-70 15,-88 52-15,-17 0 0,17 18 16,71-70-16,70-18 16,-123 70-16,106-52 15,-141 70-15,17-18 0,71-35 16,-18 18-1,-88 17-15,53 0 0,-35 18 0,-18-17 16,17 17-16</inkml:trace>
  <inkml:trace contextRef="#ctx0" brushRef="#br0" timeOffset="11578.81">12735 9490 0,'18'0'32,"-18"17"-17,18-17-15,-1 53 16,-17-17-16,35 34 0,-35-52 0,0 17 15,18 18-15,35 53 16,-18-18 0,-35-70-16,36 52 15,-36-52-15,35 17 16,-35-17-16,18 35 0,-18-36 16,17 19-16,1-36 15,-18-18 48,17 0-63,19-52 0,34-71 15,-52 141-15,123-159 16,-106 141-16,-17 1 0,141-107 16,52 1-1,-193 87-15,141-52 16,-124 71-16,-17-1 0,35 0 15,-36-17-15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29:05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13141 3122 0,'18'18'78,"-18"-1"-78,17-17 0,1 36 16,17 34-1,-17-52-15,17 70 16,-17-53-16,-1 18 16,1-35-16,0 70 0,-18-70 15,0-1-15,17 19 0,-17-1 16,18-35 93,-18-18-109,18 18 16,-1-35-1,36-18 1,0 0-16,-53 18 0,71-36 16,-54 71-16,1-17 0,70-72 15,53-34 1,-123 123-16,88-106 16,-89 89-16,19-1 0,52-70 31,-71 88-31,1-18 0,0 18 15</inkml:trace>
  <inkml:trace contextRef="#ctx0" brushRef="#br0" timeOffset="9109.91">11201 8661 0,'0'17'47,"0"1"-47,0 0 16,0-1-16,17 36 15,1 18-15,0-54 16,17 54-16,-35-53 0,0-1 15,18 36-15,-1 18 16,18-1 0,-17-17-1,0-70 48,-18-1-63,35-17 15,18-71 1,-18 88-16,71-123 16,-71 106-16,-17 17 0,105-105 0,19-19 15,-107 107-15,71-71 16,-89 89-16,19-19 16,-1 19-1,-35-1 1,0 36 62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29:18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14464 3228 0,'0'18'47,"0"-1"-31,0 18-16,0-17 0,18 53 16,-18-54-16,17 1 0,-17 17 15,0 36 1,18-36-1,-18 0 1,17-35 47,1 0-48,17-53-15,1 36 16,52-54-16,-71 36 0,19 17 15,70-88-15,88-35 16,-159 106-16,141-88 16,-158 105-16,17 18 0,71-71 15,-35 36 1,-54 18-16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29:36.9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14429 8220 0,'0'17'250,"0"1"-234,53 88 0,-53-71-16,52 53 15,-34-70-15,-18 0 0,35 52 0,-17-52 16,0 52-16,-18-52 0,17-18 15,-17 18-15,36-1 16,-19-17 0,1 0-1,35-35 1,-36 17-16,72-35 0,-54 36 16,0-1-16,71-52 0,106-72 15,-177 125-15,212-160 16,-194 142-16,-18 18 0,0-19 0,142-87 15,-142 105-15,177-158 16,-195 176-16,107-124 16,-89 124-16,53-88 0,-70 88 15,-18-18-15,18 18 0,-1-35 0,1 35 0,-18-17 16</inkml:trace>
  <inkml:trace contextRef="#ctx0" brushRef="#br0" timeOffset="1093.82">14676 11589 0,'0'17'47,"0"1"-47,0 0 15,17 17-15,1 18 16,-18-35-16,17 34 16,-17-34-16,18 17 15,-18 1 1,0-19-16,18 1 16,-1-18 46,1 0-62,17-18 16,-17 18-16,88-70 0,-89 52 15,125-70-15,-107 70 0,176-123 16,-175 106-16,-1 17 0,141-123 16,1 0-1,-142 123-15,89-88 16,-107 89-16,1-1 0,35-35 15,-18 18-15,-35 17 0,0 1 16</inkml:trace>
  <inkml:trace contextRef="#ctx0" brushRef="#br0" timeOffset="2343.9">14658 14746 0,'0'18'78,"0"-1"-78,0 1 16,18 17-1,-18-17-15,17 35 0,-17-36 0,0 1 16,18 0-16,-18 17 0,17 36 15,-17-18 1,18-18 0,-18-53 46,18 18-62,-1-17 0,89-54 16,35-17-1,-123 88-15,194-124 16,-195 107-16,36-19 0,-18 19 0,124-71 0,35-36 16,-158 89-16,105-53 15,-124 70-15,1 0 0,17-17 16,-17 17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0:02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13335 2787 0,'0'18'0,"18"17"15,-1 18-15,36 17 16,-35-52-16,35 53 15,-53-54-15,17 1 0,36 35 16,-17 17 0,-19-52-16,1 17 15,-18-17-15,17-1 0,-17 1 16,18-18 93,0-18-93,-1 1 0,107-54-1,35-35 1,-106 106-16,229-141 15,-247 124-15,18-19 0,18 1 0,193-53 0,89-53 16,-283 106-16,213-71 16,-230 88-16,-18 0 0,106-34 15,-70 16 1</inkml:trace>
  <inkml:trace contextRef="#ctx0" brushRef="#br0" timeOffset="2718.92">2575 5556 0,'18'0'63,"0"0"-63,17 0 15,35 0 1,54 0-1,17 0 1,53 0 0,0 0-1,-159 0-15,142 0 0,-142-17 0,-17 17 16,140-18-16,-17 18 16,-105 0-16,70 0 15,-71 0-15,-17 0 0,52 0 16,36 0-1,0 0-15,-89 0 16,107 0-16,-107 0 0,89-18 16,-70 18-16,122 0 15,-140 0-15,17 0 0,106 0 16,18-17 0,-124 17-16,107 0 15,-107 0-15,0 0 0,106 0 0,36 0 16,-142 0-16,141 0 15,-140 0-15,-1 0 0,124 0 16,52 0 0,-176 0-16,177 0 15,-177 0-15,1 0 0,158 0 16,35-18-16,-176 18 16,212 0-16,-230 0 0,0 0 15,194-18-15,1 18 16,-177 0-16,176-17 15,-194 17-15,18 0 0,88 0 16,53 0 0,-176 0-16,158 0 0,-140 0 15,-1 0-15,0 0 0,89 0 0,87 0 16,-175 0-16,175 0 16,-193 0-16,17 0 0,124-18 15,35 18 1,-159 0-16,159 0 15,-159 0-15,1 0 0,123-17 0,52 17 16,-193 0-16,176 0 16,-159 0-16,18 0 0,88 0 15,53 0 1,-159 0-16,177 0 16,-194 0-16,17 0 0,141 0 15,-140 0-15,140 0 0,-141 0 0,1 0 16,122 0-16,72 0 15,-72 0 1,-140 0-16,158 0 16,-158 0-16,17 0 0,124 0 15,70 0-15,-211 0 16,229-18-16,-212 18 0,1 0 16,175 0-16,19-18 15,-178 18-15,160 0 16,-159 0-16,-18-17 0,142 17 15,34 0 1,-175 0-16,175 0 0,-175 0 16,-19 0-16,160-18 0,34 0 15,-193 18-15,176 0 16,-141 0-16,-35 0 0,140 0 16,19 0-1,-160 0-15,195-17 16,-177 17-16,-17 0 0,141-18 0,35 18 15,-159 0-15,177 0 16,-177 0-16,0-18 0,124 18 16,17 0-1,-140 0-15,158 0 16,-159 0-16,0 0 0,159 0 16,-159 0-16,177 0 0,-159 0 0,0 0 15,-18 0-15,142 0 0,158-17 16,-106-1-1,-176 0-15,159 18 16,-159 0-16,-18 0 0,141 0 16,36 0-1,-177 0-15,159-17 0,-176 17 0,17 0 16,106 0-16,53 0 16,-158 0-16,122 0 15,-140 0-15,17 0 0,89 0 16,34-18-1,-122 18-15,87 0 16,-70 0-16,-35 0 0,-1 0 0,107 0 0,17 0 16,-88 0-16,106 0 15,-142 0-15,19 0 0,105 0 16,-18 0 0,-88 0-16,89 0 15,-89 0-15,-17 0 0,88-17 0,-36 17 16,-52 0-16,35-18 15,-36 18-15,1 0 0,0 0 16,-36 0 125,0 0-141,1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0:43.8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18556 3228 0,'18'0'78,"-1"0"-62,1 0 0,-18 18-16,18-18 15,-1 17 1,-17 1-16,18-1 15,0 1-15,-18 0 16,17-1-16,1 19 16,-18-1-1,17-17 1,1-18-16,-18 35 16,18-35-16,-18 17 15,0 1 1,17-18-1,1 0 32,0 0-31,17-18-16,53-17 16,-70 18-16,88-36 15,-89 35-15,19 18 0,87-88 16,18 17-1,-123 54-15,105-36 16,-105 53-16,0 0 0,34-36 16,-34 19-16,0-1 0,-1 18 15,1 0-15,-18-17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5788780-8C3E-4E71-A5E6-7A257B0E8EBE}" type="datetimeFigureOut">
              <a:rPr lang="ko-KR" altLang="en-US"/>
              <a:pPr>
                <a:defRPr/>
              </a:pPr>
              <a:t>2022-05-21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DE2CA943-774A-417B-A494-9A442D40A88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0338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63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65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D450217C-698C-417F-9800-7189E1BAEDF0}" type="slidenum">
              <a:rPr kumimoji="0" lang="ko-KR" altLang="en-US" sz="1200"/>
              <a:pPr/>
              <a:t>70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552988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65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D450217C-698C-417F-9800-7189E1BAEDF0}" type="slidenum">
              <a:rPr kumimoji="0" lang="ko-KR" altLang="en-US" sz="1200"/>
              <a:pPr/>
              <a:t>71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552988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01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F07B8B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520347" y="5576888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B70039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94947" y="5653088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IT </a:t>
            </a:r>
            <a:r>
              <a:rPr lang="en-US" altLang="ko-KR" sz="1800" b="1" dirty="0" err="1">
                <a:solidFill>
                  <a:schemeClr val="bg1"/>
                </a:solidFill>
                <a:latin typeface="+mj-ea"/>
                <a:ea typeface="+mj-ea"/>
              </a:rPr>
              <a:t>CookBook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, C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로 배우는 쉬운 자료구조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개정 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판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rgbClr val="0000C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7" b="29954"/>
          <a:stretch/>
        </p:blipFill>
        <p:spPr>
          <a:xfrm>
            <a:off x="4355976" y="133905"/>
            <a:ext cx="4680000" cy="40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48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kumimoji="0" lang="ko-KR" altLang="en-US" sz="2800" dirty="0">
              <a:solidFill>
                <a:srgbClr val="0000CC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539750" marR="0" indent="-18256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382726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539750" marR="0" indent="-18256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809625" marR="0" indent="-18256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076325" indent="-180975">
              <a:lnSpc>
                <a:spcPct val="150000"/>
              </a:lnSpc>
              <a:buFont typeface="Arial" pitchFamily="34" charset="0"/>
              <a:buChar char="−"/>
              <a:defRPr sz="14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>
              <a:lnSpc>
                <a:spcPct val="150000"/>
              </a:lnSpc>
              <a:defRPr sz="1200"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6852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228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7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IT CookBook, C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로 배우는 쉬운 자료구조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개정판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)</a:t>
            </a:r>
            <a:endParaRPr lang="ko-KR" altLang="en-US" sz="1800" b="1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762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6516688"/>
            <a:ext cx="96740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4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4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/123</a:t>
            </a:r>
            <a:endParaRPr lang="en-US" altLang="ko-KR" sz="14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EA8892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946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1" r:id="rId1"/>
    <p:sldLayoutId id="2147484692" r:id="rId2"/>
    <p:sldLayoutId id="2147484693" r:id="rId3"/>
    <p:sldLayoutId id="2147484694" r:id="rId4"/>
    <p:sldLayoutId id="2147484695" r:id="rId5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0000CC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lnSpc>
          <a:spcPct val="150000"/>
        </a:lnSpc>
        <a:spcBef>
          <a:spcPct val="20000"/>
        </a:spcBef>
        <a:spcAft>
          <a:spcPts val="200"/>
        </a:spcAft>
        <a:buClr>
          <a:srgbClr val="660033"/>
        </a:buClr>
        <a:buFont typeface="Wingdings" panose="05000000000000000000" pitchFamily="2" charset="2"/>
        <a:buChar char="v"/>
        <a:defRPr sz="2400" b="0" kern="1200">
          <a:solidFill>
            <a:srgbClr val="0000CC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  <a:lvl2pPr marL="539750" indent="-182563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1800" b="0" kern="1200">
          <a:solidFill>
            <a:srgbClr val="0000CC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2pPr>
      <a:lvl3pPr marL="809625" indent="-182563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Clr>
          <a:srgbClr val="ADB9AD"/>
        </a:buClr>
        <a:buChar char="•"/>
        <a:defRPr sz="1600" b="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3pPr>
      <a:lvl4pPr marL="1162050" indent="-266700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emf"/><Relationship Id="rId4" Type="http://schemas.openxmlformats.org/officeDocument/2006/relationships/customXml" Target="../ink/ink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emf"/><Relationship Id="rId5" Type="http://schemas.openxmlformats.org/officeDocument/2006/relationships/customXml" Target="../ink/ink5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emf"/><Relationship Id="rId4" Type="http://schemas.openxmlformats.org/officeDocument/2006/relationships/customXml" Target="../ink/ink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emf"/><Relationship Id="rId4" Type="http://schemas.openxmlformats.org/officeDocument/2006/relationships/customXml" Target="../ink/ink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452103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7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트리</a:t>
            </a: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이진트리</a:t>
            </a:r>
            <a:r>
              <a:rPr lang="en-US" altLang="ko-KR" dirty="0"/>
              <a:t>(</a:t>
            </a:r>
            <a:r>
              <a:rPr lang="en-US" altLang="ko-KR" baseline="30000" dirty="0"/>
              <a:t>Binary Tree</a:t>
            </a:r>
            <a:r>
              <a:rPr lang="en-US" altLang="ko-KR" dirty="0"/>
              <a:t>)</a:t>
            </a:r>
            <a:endParaRPr lang="ko-KR" altLang="en-US" dirty="0"/>
          </a:p>
          <a:p>
            <a:pPr lvl="1" eaLnBrk="1" hangingPunct="1"/>
            <a:r>
              <a:rPr lang="ko-KR" altLang="en-US" dirty="0" err="1"/>
              <a:t>트리의</a:t>
            </a:r>
            <a:r>
              <a:rPr lang="ko-KR" altLang="en-US" dirty="0"/>
              <a:t> 모든 </a:t>
            </a:r>
            <a:r>
              <a:rPr lang="ko-KR" altLang="en-US" dirty="0" err="1"/>
              <a:t>노드의</a:t>
            </a:r>
            <a:r>
              <a:rPr lang="ko-KR" altLang="en-US" dirty="0"/>
              <a:t> 차수를 </a:t>
            </a:r>
            <a:r>
              <a:rPr lang="en-US" altLang="ko-KR" dirty="0"/>
              <a:t>2 </a:t>
            </a:r>
            <a:r>
              <a:rPr lang="ko-KR" altLang="en-US" dirty="0"/>
              <a:t>이하로 제한하여 전체 </a:t>
            </a:r>
            <a:r>
              <a:rPr lang="ko-KR" altLang="en-US" dirty="0" err="1"/>
              <a:t>트리의</a:t>
            </a:r>
            <a:r>
              <a:rPr lang="ko-KR" altLang="en-US" dirty="0"/>
              <a:t> 차수가 </a:t>
            </a:r>
            <a:r>
              <a:rPr lang="en-US" altLang="ko-KR" dirty="0"/>
              <a:t>2 </a:t>
            </a:r>
            <a:r>
              <a:rPr lang="ko-KR" altLang="en-US" dirty="0"/>
              <a:t>이하가 되도록 정의</a:t>
            </a:r>
          </a:p>
          <a:p>
            <a:pPr lvl="1" eaLnBrk="1" hangingPunct="1"/>
            <a:r>
              <a:rPr lang="ko-KR" altLang="en-US" dirty="0"/>
              <a:t>이진 </a:t>
            </a:r>
            <a:r>
              <a:rPr lang="ko-KR" altLang="en-US" dirty="0" err="1"/>
              <a:t>트리의</a:t>
            </a:r>
            <a:r>
              <a:rPr lang="ko-KR" altLang="en-US" dirty="0"/>
              <a:t> 모든 </a:t>
            </a:r>
            <a:r>
              <a:rPr lang="ko-KR" altLang="en-US" dirty="0" err="1"/>
              <a:t>노드는</a:t>
            </a:r>
            <a:r>
              <a:rPr lang="ko-KR" altLang="en-US" dirty="0"/>
              <a:t> 왼쪽 자식 </a:t>
            </a:r>
            <a:r>
              <a:rPr lang="ko-KR" altLang="en-US" dirty="0" err="1"/>
              <a:t>노드와</a:t>
            </a:r>
            <a:r>
              <a:rPr lang="ko-KR" altLang="en-US" dirty="0"/>
              <a:t> 오른쪽 자식 </a:t>
            </a:r>
            <a:r>
              <a:rPr lang="ko-KR" altLang="en-US" dirty="0" err="1"/>
              <a:t>노드만</a:t>
            </a:r>
            <a:r>
              <a:rPr lang="ko-KR" altLang="en-US" dirty="0"/>
              <a:t> 가짐</a:t>
            </a:r>
            <a:endParaRPr lang="en-US" altLang="ko-KR" dirty="0"/>
          </a:p>
          <a:p>
            <a:pPr lvl="2" eaLnBrk="1" hangingPunct="1">
              <a:lnSpc>
                <a:spcPct val="130000"/>
              </a:lnSpc>
            </a:pPr>
            <a:r>
              <a:rPr lang="ko-KR" altLang="en-US" dirty="0"/>
              <a:t>부모 </a:t>
            </a:r>
            <a:r>
              <a:rPr lang="ko-KR" altLang="en-US" dirty="0" err="1"/>
              <a:t>노드와</a:t>
            </a:r>
            <a:r>
              <a:rPr lang="ko-KR" altLang="en-US" dirty="0"/>
              <a:t> 자식 </a:t>
            </a:r>
            <a:r>
              <a:rPr lang="ko-KR" altLang="en-US" dirty="0" err="1"/>
              <a:t>노드</a:t>
            </a:r>
            <a:r>
              <a:rPr lang="ko-KR" altLang="en-US" dirty="0"/>
              <a:t> 수와의 관계  ☞  </a:t>
            </a:r>
            <a:r>
              <a:rPr lang="en-US" altLang="ko-KR" dirty="0"/>
              <a:t>1:2  </a:t>
            </a:r>
          </a:p>
          <a:p>
            <a:pPr lvl="2" eaLnBrk="1" hangingPunct="1">
              <a:lnSpc>
                <a:spcPct val="70000"/>
              </a:lnSpc>
            </a:pPr>
            <a:r>
              <a:rPr lang="ko-KR" altLang="en-US" dirty="0"/>
              <a:t>공백 </a:t>
            </a:r>
            <a:r>
              <a:rPr lang="ko-KR" altLang="en-US" dirty="0" err="1"/>
              <a:t>노드도</a:t>
            </a:r>
            <a:r>
              <a:rPr lang="ko-KR" altLang="en-US" dirty="0"/>
              <a:t> 자식 </a:t>
            </a:r>
            <a:r>
              <a:rPr lang="ko-KR" altLang="en-US" dirty="0" err="1"/>
              <a:t>노드로</a:t>
            </a:r>
            <a:r>
              <a:rPr lang="ko-KR" altLang="en-US" dirty="0"/>
              <a:t> 취급</a:t>
            </a:r>
            <a:endParaRPr lang="en-US" altLang="ko-KR" dirty="0"/>
          </a:p>
          <a:p>
            <a:pPr lvl="2" eaLnBrk="1" hangingPunct="1">
              <a:lnSpc>
                <a:spcPct val="70000"/>
              </a:lnSpc>
            </a:pPr>
            <a:r>
              <a:rPr lang="en-US" altLang="ko-KR" dirty="0"/>
              <a:t>0 ≤ </a:t>
            </a:r>
            <a:r>
              <a:rPr lang="ko-KR" altLang="en-US" dirty="0" err="1"/>
              <a:t>노드의</a:t>
            </a:r>
            <a:r>
              <a:rPr lang="ko-KR" altLang="en-US" dirty="0"/>
              <a:t> 차수 ≤ </a:t>
            </a:r>
            <a:r>
              <a:rPr lang="en-US" altLang="ko-KR" dirty="0"/>
              <a:t>2</a:t>
            </a:r>
          </a:p>
          <a:p>
            <a:endParaRPr lang="ko-KR" altLang="en-US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이진트리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개념과 구조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47" y="3919993"/>
            <a:ext cx="7560840" cy="2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히프에서의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ko-KR" altLang="en-US" dirty="0"/>
              <a:t> 연산 </a:t>
            </a:r>
            <a:r>
              <a:rPr lang="ko-KR" altLang="en-US" dirty="0">
                <a:solidFill>
                  <a:srgbClr val="FF0000"/>
                </a:solidFill>
              </a:rPr>
              <a:t>예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최대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히프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52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 </a:t>
            </a:r>
            <a:r>
              <a:rPr lang="en-US" altLang="ko-KR" dirty="0"/>
              <a:t>: </a:t>
            </a:r>
            <a:r>
              <a:rPr lang="ko-KR" altLang="en-US" dirty="0"/>
              <a:t>삭제 연산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11885" y="2276872"/>
            <a:ext cx="7488832" cy="4425949"/>
            <a:chOff x="1011885" y="1844824"/>
            <a:chExt cx="7488832" cy="4857997"/>
          </a:xfrm>
        </p:grpSpPr>
        <p:pic>
          <p:nvPicPr>
            <p:cNvPr id="552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885" y="1844824"/>
              <a:ext cx="7488832" cy="4689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1011885" y="6456600"/>
              <a:ext cx="309732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ko-KR" altLang="en-US" sz="1000" dirty="0">
                  <a:solidFill>
                    <a:srgbClr val="0000C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임시 저장 원소의 키 값 </a:t>
              </a:r>
              <a:r>
                <a:rPr kumimoji="0" lang="ko-KR" altLang="en-US" sz="1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≥</a:t>
              </a:r>
              <a:r>
                <a:rPr kumimoji="0" lang="ko-KR" altLang="en-US" sz="1000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kumimoji="0" lang="ko-KR" altLang="en-US" sz="1000" dirty="0">
                  <a:solidFill>
                    <a:srgbClr val="0000C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현재 자식 노드의 키 값 </a:t>
              </a:r>
              <a:endParaRPr lang="ko-KR" altLang="en-US" sz="1000" dirty="0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11560" y="1340986"/>
            <a:ext cx="77048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lvl="1" indent="-182563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Font typeface="Wingdings" pitchFamily="2" charset="2"/>
              <a:buChar char="§"/>
              <a:defRPr/>
            </a:pPr>
            <a:r>
              <a:rPr kumimoji="0" lang="ko-KR" altLang="en-US" sz="1400" dirty="0" err="1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히프</a:t>
            </a:r>
            <a:r>
              <a:rPr kumimoji="0" lang="ko-KR" altLang="en-US" sz="1400" dirty="0" err="1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삭제 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연산에서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중요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 것은</a:t>
            </a: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루트</a:t>
            </a: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노드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</a:t>
            </a:r>
            <a:r>
              <a:rPr kumimoji="0" lang="ko-KR" altLang="en-US" sz="1400" dirty="0" err="1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원소</a:t>
            </a:r>
            <a:r>
              <a:rPr kumimoji="0" lang="ko-KR" altLang="en-US" sz="1400" dirty="0" err="1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  <a:r>
              <a:rPr kumimoji="0"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</a:t>
            </a:r>
            <a:r>
              <a:rPr kumimoji="0"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에도 </a:t>
            </a: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완전</a:t>
            </a:r>
            <a:r>
              <a:rPr kumimoji="0"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400" dirty="0" err="1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이진트리</a:t>
            </a:r>
            <a:r>
              <a:rPr kumimoji="0"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의</a:t>
            </a:r>
            <a:r>
              <a:rPr kumimoji="0"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br>
              <a:rPr kumimoji="0"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형태</a:t>
            </a:r>
            <a:r>
              <a:rPr kumimoji="0"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노드의 </a:t>
            </a: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키</a:t>
            </a:r>
            <a:r>
              <a:rPr kumimoji="0"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값</a:t>
            </a:r>
            <a:r>
              <a:rPr kumimoji="0"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대한 </a:t>
            </a:r>
            <a:r>
              <a:rPr kumimoji="0"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히프의</a:t>
            </a:r>
            <a:r>
              <a:rPr kumimoji="0"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kumimoji="0"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유지</a:t>
            </a:r>
            <a:r>
              <a:rPr kumimoji="0"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되어야 함</a:t>
            </a:r>
            <a:endParaRPr kumimoji="0" lang="en-US" altLang="ko-KR" sz="1400" dirty="0">
              <a:solidFill>
                <a:srgbClr val="0000CC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551402" y="2672504"/>
            <a:ext cx="490142" cy="431887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32040" y="4240123"/>
            <a:ext cx="38884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  <a:r>
              <a:rPr kumimoji="0" lang="ko-KR" altLang="en-US" sz="10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 </a:t>
            </a:r>
            <a:r>
              <a:rPr kumimoji="0"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</a:t>
            </a:r>
            <a:r>
              <a:rPr kumimoji="0" lang="ko-KR" altLang="en-US" sz="10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에도 </a:t>
            </a:r>
            <a:r>
              <a:rPr kumimoji="0" lang="ko-KR" altLang="en-US" sz="10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완전</a:t>
            </a:r>
            <a:r>
              <a:rPr kumimoji="0" lang="ko-KR" altLang="en-US" sz="10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000" dirty="0" err="1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이진트리</a:t>
            </a:r>
            <a:r>
              <a:rPr kumimoji="0" lang="ko-KR" altLang="en-US" sz="1000" dirty="0" err="1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</a:t>
            </a:r>
            <a:r>
              <a:rPr kumimoji="0" lang="ko-KR" altLang="en-US" sz="10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0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형태</a:t>
            </a:r>
            <a:r>
              <a:rPr kumimoji="0" lang="ko-KR" altLang="en-US" sz="10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유지 하기 위해 </a:t>
            </a:r>
            <a:r>
              <a:rPr kumimoji="0" lang="en-US" altLang="ko-KR" sz="10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kumimoji="0" lang="ko-KR" altLang="en-US" sz="10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번 삭제 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 </a:t>
            </a:r>
            <a:r>
              <a:rPr lang="en-US" altLang="ko-KR" dirty="0"/>
              <a:t>: </a:t>
            </a:r>
            <a:r>
              <a:rPr lang="ko-KR" altLang="en-US" dirty="0"/>
              <a:t>삭제 연산</a:t>
            </a:r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96752"/>
            <a:ext cx="35814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7369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 </a:t>
            </a:r>
            <a:r>
              <a:rPr lang="en-US" altLang="ko-KR" dirty="0"/>
              <a:t>: </a:t>
            </a:r>
            <a:r>
              <a:rPr lang="ko-KR" altLang="en-US" dirty="0"/>
              <a:t>삭제 연산</a:t>
            </a:r>
          </a:p>
        </p:txBody>
      </p:sp>
      <p:pic>
        <p:nvPicPr>
          <p:cNvPr id="57347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48368"/>
            <a:ext cx="8686800" cy="5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916832"/>
            <a:ext cx="3573388" cy="4312543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히프의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구현</a:t>
            </a:r>
          </a:p>
          <a:p>
            <a:pPr lvl="1" eaLnBrk="1" hangingPunct="1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r>
              <a:rPr lang="ko-KR" altLang="en-US" sz="1600" dirty="0">
                <a:solidFill>
                  <a:srgbClr val="FF0000"/>
                </a:solidFill>
              </a:rPr>
              <a:t>차원 </a:t>
            </a:r>
            <a:r>
              <a:rPr lang="ko-KR" altLang="en-US" sz="1600" dirty="0"/>
              <a:t>배열</a:t>
            </a:r>
            <a:r>
              <a:rPr lang="ko-KR" altLang="en-US" sz="1600" dirty="0">
                <a:solidFill>
                  <a:schemeClr val="tx1"/>
                </a:solidFill>
              </a:rPr>
              <a:t>의</a:t>
            </a:r>
            <a:r>
              <a:rPr lang="ko-KR" altLang="en-US" sz="1600" dirty="0"/>
              <a:t> 순차 자료구조</a:t>
            </a:r>
            <a:r>
              <a:rPr lang="ko-KR" altLang="en-US" sz="1600" dirty="0">
                <a:solidFill>
                  <a:schemeClr val="tx1"/>
                </a:solidFill>
              </a:rPr>
              <a:t>를</a:t>
            </a:r>
            <a:r>
              <a:rPr lang="ko-KR" altLang="en-US" sz="1600" dirty="0"/>
              <a:t> 이용</a:t>
            </a:r>
            <a:r>
              <a:rPr lang="ko-KR" altLang="en-US" sz="1600" dirty="0">
                <a:solidFill>
                  <a:schemeClr val="tx1"/>
                </a:solidFill>
              </a:rPr>
              <a:t>하면</a:t>
            </a:r>
            <a:r>
              <a:rPr lang="ko-KR" altLang="en-US" sz="1600" dirty="0"/>
              <a:t> 인덱스 관계</a:t>
            </a:r>
            <a:r>
              <a:rPr lang="ko-KR" altLang="en-US" sz="1600" dirty="0">
                <a:solidFill>
                  <a:schemeClr val="tx1"/>
                </a:solidFill>
              </a:rPr>
              <a:t>를</a:t>
            </a:r>
            <a:r>
              <a:rPr lang="ko-KR" altLang="en-US" sz="1600" dirty="0"/>
              <a:t> 이용</a:t>
            </a:r>
            <a:r>
              <a:rPr lang="ko-KR" altLang="en-US" sz="1600" dirty="0">
                <a:solidFill>
                  <a:schemeClr val="tx1"/>
                </a:solidFill>
              </a:rPr>
              <a:t>하여</a:t>
            </a:r>
            <a:r>
              <a:rPr lang="ko-KR" altLang="en-US" sz="1600" dirty="0"/>
              <a:t> 부모 노드</a:t>
            </a:r>
            <a:r>
              <a:rPr lang="ko-KR" altLang="en-US" sz="1600" dirty="0">
                <a:solidFill>
                  <a:schemeClr val="tx1"/>
                </a:solidFill>
              </a:rPr>
              <a:t>를</a:t>
            </a:r>
            <a:br>
              <a:rPr lang="en-US" altLang="ko-KR" sz="1600" dirty="0"/>
            </a:br>
            <a:r>
              <a:rPr lang="ko-KR" altLang="en-US" sz="1600" dirty="0"/>
              <a:t>찾기</a:t>
            </a:r>
            <a:r>
              <a:rPr lang="ko-KR" altLang="en-US" sz="1600" dirty="0">
                <a:solidFill>
                  <a:schemeClr val="tx1"/>
                </a:solidFill>
              </a:rPr>
              <a:t>가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쉬움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lvl="1" eaLnBrk="1" hangingPunct="1"/>
            <a:endParaRPr lang="en-US" altLang="ko-KR" sz="1600" dirty="0"/>
          </a:p>
          <a:p>
            <a:pPr lvl="1" eaLnBrk="1" hangingPunct="1"/>
            <a:r>
              <a:rPr lang="ko-KR" altLang="en-US" sz="1600" dirty="0" err="1"/>
              <a:t>히프</a:t>
            </a:r>
            <a:r>
              <a:rPr lang="ko-KR" altLang="en-US" sz="1600" dirty="0" err="1">
                <a:solidFill>
                  <a:schemeClr val="tx1"/>
                </a:solidFill>
              </a:rPr>
              <a:t>를</a:t>
            </a:r>
            <a:r>
              <a:rPr lang="ko-KR" altLang="en-US" sz="1600" dirty="0"/>
              <a:t> 순차 자료구조</a:t>
            </a:r>
            <a:r>
              <a:rPr lang="ko-KR" altLang="en-US" sz="1600" dirty="0">
                <a:solidFill>
                  <a:schemeClr val="tx1"/>
                </a:solidFill>
              </a:rPr>
              <a:t>로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표현</a:t>
            </a:r>
            <a:r>
              <a:rPr lang="ko-KR" altLang="en-US" sz="1600" dirty="0">
                <a:solidFill>
                  <a:schemeClr val="tx1"/>
                </a:solidFill>
              </a:rPr>
              <a:t>한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예</a:t>
            </a:r>
          </a:p>
        </p:txBody>
      </p:sp>
      <p:sp>
        <p:nvSpPr>
          <p:cNvPr id="983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</a:t>
            </a:r>
            <a:r>
              <a:rPr lang="ko-KR" altLang="en-US" dirty="0">
                <a:solidFill>
                  <a:schemeClr val="tx1"/>
                </a:solidFill>
              </a:rPr>
              <a:t>과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연산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및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구현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99592" y="3284984"/>
            <a:ext cx="7606722" cy="2448272"/>
            <a:chOff x="565678" y="3264583"/>
            <a:chExt cx="8068724" cy="2448272"/>
          </a:xfrm>
        </p:grpSpPr>
        <p:pic>
          <p:nvPicPr>
            <p:cNvPr id="583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678" y="3264583"/>
              <a:ext cx="8068724" cy="2448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4095376" y="3933056"/>
              <a:ext cx="1008112" cy="216024"/>
            </a:xfrm>
            <a:prstGeom prst="rect">
              <a:avLst/>
            </a:prstGeom>
            <a:noFill/>
            <a:ln>
              <a:solidFill>
                <a:srgbClr val="0000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6660232" y="3921632"/>
              <a:ext cx="108012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948264" y="4221088"/>
              <a:ext cx="108012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092280" y="5013176"/>
              <a:ext cx="1542122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rgbClr val="FF0000"/>
                </a:solidFill>
              </a:rPr>
              <a:t>최대</a:t>
            </a:r>
            <a:r>
              <a:rPr lang="ko-KR" altLang="en-US" dirty="0"/>
              <a:t> </a:t>
            </a:r>
            <a:r>
              <a:rPr lang="ko-KR" altLang="en-US" dirty="0" err="1"/>
              <a:t>히프</a:t>
            </a:r>
            <a:r>
              <a:rPr lang="ko-KR" altLang="en-US" dirty="0" err="1">
                <a:solidFill>
                  <a:schemeClr val="tx1"/>
                </a:solidFill>
              </a:rPr>
              <a:t>의</a:t>
            </a:r>
            <a:r>
              <a:rPr lang="ko-KR" altLang="en-US" dirty="0"/>
              <a:t> 알고리즘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ko-KR" altLang="en-US" dirty="0"/>
              <a:t> 구현</a:t>
            </a:r>
            <a:r>
              <a:rPr lang="ko-KR" altLang="en-US" dirty="0">
                <a:solidFill>
                  <a:schemeClr val="tx1"/>
                </a:solidFill>
              </a:rPr>
              <a:t>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프로그램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공백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0000CC"/>
                </a:solidFill>
              </a:rPr>
              <a:t>히프</a:t>
            </a:r>
            <a:r>
              <a:rPr lang="ko-KR" altLang="en-US" dirty="0" err="1"/>
              <a:t>에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원소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다섯 개</a:t>
            </a:r>
            <a:r>
              <a:rPr lang="en-US" altLang="ko-KR" dirty="0"/>
              <a:t>(10, 45, 19,11, 96)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삽입</a:t>
            </a:r>
            <a:r>
              <a:rPr lang="ko-KR" altLang="en-US" dirty="0"/>
              <a:t>하여 </a:t>
            </a:r>
            <a:r>
              <a:rPr lang="ko-KR" altLang="en-US" dirty="0">
                <a:solidFill>
                  <a:srgbClr val="FF0000"/>
                </a:solidFill>
              </a:rPr>
              <a:t>최대</a:t>
            </a:r>
            <a:r>
              <a:rPr lang="ko-KR" altLang="en-US" dirty="0"/>
              <a:t> </a:t>
            </a:r>
            <a:r>
              <a:rPr lang="ko-KR" altLang="en-US" dirty="0" err="1"/>
              <a:t>히프를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구성</a:t>
            </a:r>
          </a:p>
        </p:txBody>
      </p:sp>
      <p:sp>
        <p:nvSpPr>
          <p:cNvPr id="993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히프의 개념과 연산 및 구현</a:t>
            </a:r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2085975"/>
            <a:ext cx="538162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/>
              <a:t>순차 자료구조를 이용해 최대 히프 구현하기 프로그램 </a:t>
            </a:r>
            <a:r>
              <a:rPr lang="en-US" altLang="ko-KR"/>
              <a:t>: </a:t>
            </a:r>
            <a:r>
              <a:rPr lang="ko-KR" altLang="en-US">
                <a:solidFill>
                  <a:srgbClr val="0070C0"/>
                </a:solidFill>
              </a:rPr>
              <a:t>교재 </a:t>
            </a:r>
            <a:r>
              <a:rPr lang="en-US" altLang="ko-KR">
                <a:solidFill>
                  <a:srgbClr val="0070C0"/>
                </a:solidFill>
              </a:rPr>
              <a:t>384p</a:t>
            </a:r>
            <a:endParaRPr lang="ko-KR" altLang="en-US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히프의 개념과 연산 및 구현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060848"/>
            <a:ext cx="4248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17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rgbClr val="FF0000"/>
                </a:solidFill>
              </a:rPr>
              <a:t>최대</a:t>
            </a:r>
            <a:r>
              <a:rPr lang="ko-KR" altLang="en-US" dirty="0"/>
              <a:t> </a:t>
            </a:r>
            <a:r>
              <a:rPr lang="ko-KR" altLang="en-US" dirty="0" err="1"/>
              <a:t>히프</a:t>
            </a:r>
            <a:r>
              <a:rPr lang="ko-KR" altLang="en-US" dirty="0" err="1">
                <a:solidFill>
                  <a:schemeClr val="tx1"/>
                </a:solidFill>
              </a:rPr>
              <a:t>의</a:t>
            </a:r>
            <a:r>
              <a:rPr lang="ko-KR" altLang="en-US" dirty="0"/>
              <a:t> 알고리즘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ko-KR" altLang="en-US" dirty="0"/>
              <a:t> 구현</a:t>
            </a:r>
            <a:r>
              <a:rPr lang="ko-KR" altLang="en-US" dirty="0">
                <a:solidFill>
                  <a:schemeClr val="tx1"/>
                </a:solidFill>
              </a:rPr>
              <a:t>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프로그램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공백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0000CC"/>
                </a:solidFill>
              </a:rPr>
              <a:t>히프</a:t>
            </a:r>
            <a:r>
              <a:rPr lang="ko-KR" altLang="en-US" dirty="0" err="1"/>
              <a:t>에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원소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다섯 개</a:t>
            </a:r>
            <a:r>
              <a:rPr lang="en-US" altLang="ko-KR" dirty="0"/>
              <a:t>(10, 45, 19,11, 96)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삽입</a:t>
            </a:r>
            <a:r>
              <a:rPr lang="ko-KR" altLang="en-US" dirty="0"/>
              <a:t>하여 </a:t>
            </a:r>
            <a:r>
              <a:rPr lang="ko-KR" altLang="en-US" dirty="0">
                <a:solidFill>
                  <a:srgbClr val="FF0000"/>
                </a:solidFill>
              </a:rPr>
              <a:t>최대</a:t>
            </a:r>
            <a:r>
              <a:rPr lang="ko-KR" altLang="en-US" dirty="0"/>
              <a:t> </a:t>
            </a:r>
            <a:r>
              <a:rPr lang="ko-KR" altLang="en-US" dirty="0" err="1"/>
              <a:t>히프를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구성</a:t>
            </a:r>
          </a:p>
        </p:txBody>
      </p:sp>
      <p:sp>
        <p:nvSpPr>
          <p:cNvPr id="993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히프의 개념과 연산 및 구현</a:t>
            </a:r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2085975"/>
            <a:ext cx="538162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8452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sz="1400" dirty="0"/>
              <a:t>1) </a:t>
            </a:r>
            <a:r>
              <a:rPr lang="ko-KR" altLang="en-US" sz="1400" dirty="0"/>
              <a:t>공백 </a:t>
            </a:r>
            <a:r>
              <a:rPr lang="ko-KR" altLang="en-US" sz="1400" dirty="0" err="1"/>
              <a:t>히프에</a:t>
            </a:r>
            <a:r>
              <a:rPr lang="ko-KR" altLang="en-US" sz="1400" dirty="0"/>
              <a:t> 원소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/>
              <a:t>을 </a:t>
            </a:r>
            <a:r>
              <a:rPr lang="ko-KR" altLang="en-US" sz="1400" dirty="0">
                <a:solidFill>
                  <a:srgbClr val="0000CC"/>
                </a:solidFill>
              </a:rPr>
              <a:t>삽입</a:t>
            </a:r>
            <a:r>
              <a:rPr lang="en-US" altLang="ko-KR" sz="1400" dirty="0"/>
              <a:t>. </a:t>
            </a:r>
            <a:r>
              <a:rPr lang="ko-KR" altLang="en-US" sz="1400" dirty="0"/>
              <a:t>원소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/>
              <a:t>은 </a:t>
            </a:r>
            <a:r>
              <a:rPr lang="ko-KR" altLang="en-US" sz="1400" dirty="0" err="1"/>
              <a:t>히프의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0000CC"/>
                </a:solidFill>
              </a:rPr>
              <a:t>루트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노드가</a:t>
            </a:r>
            <a:r>
              <a:rPr lang="ko-KR" altLang="en-US" sz="1400" dirty="0"/>
              <a:t> 됨</a:t>
            </a: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marL="627062" lvl="2" indent="0">
              <a:buNone/>
            </a:pPr>
            <a:r>
              <a:rPr lang="en-US" altLang="ko-KR" sz="1400" dirty="0"/>
              <a:t>2) 2</a:t>
            </a:r>
            <a:r>
              <a:rPr lang="ko-KR" altLang="en-US" sz="1400" dirty="0"/>
              <a:t>번 노드를 </a:t>
            </a:r>
            <a:r>
              <a:rPr lang="ko-KR" altLang="en-US" sz="1400" dirty="0">
                <a:solidFill>
                  <a:srgbClr val="0000CC"/>
                </a:solidFill>
              </a:rPr>
              <a:t>확장</a:t>
            </a:r>
            <a:r>
              <a:rPr lang="ko-KR" altLang="en-US" sz="1400" dirty="0"/>
              <a:t>하고 </a:t>
            </a:r>
            <a:r>
              <a:rPr lang="ko-KR" altLang="en-US" sz="1400" dirty="0" err="1"/>
              <a:t>히프에</a:t>
            </a:r>
            <a:r>
              <a:rPr lang="ko-KR" altLang="en-US" sz="1400" dirty="0"/>
              <a:t> 원소 </a:t>
            </a:r>
            <a:r>
              <a:rPr lang="en-US" altLang="ko-KR" sz="1400" dirty="0">
                <a:solidFill>
                  <a:srgbClr val="FF0000"/>
                </a:solidFill>
              </a:rPr>
              <a:t>45</a:t>
            </a:r>
            <a:r>
              <a:rPr lang="ko-KR" altLang="en-US" sz="1400" dirty="0"/>
              <a:t>를 삽입</a:t>
            </a:r>
            <a:r>
              <a:rPr lang="en-US" altLang="ko-KR" sz="1400" dirty="0"/>
              <a:t>.  </a:t>
            </a:r>
            <a:r>
              <a:rPr lang="ko-KR" altLang="en-US" sz="1400" dirty="0"/>
              <a:t>삽입 </a:t>
            </a:r>
            <a:r>
              <a:rPr lang="ko-KR" altLang="en-US" sz="1400" dirty="0" err="1"/>
              <a:t>노드</a:t>
            </a:r>
            <a:r>
              <a:rPr lang="ko-KR" altLang="en-US" sz="1400" dirty="0"/>
              <a:t> </a:t>
            </a:r>
            <a:r>
              <a:rPr lang="en-US" altLang="ko-KR" sz="1400" dirty="0"/>
              <a:t>45</a:t>
            </a:r>
            <a:r>
              <a:rPr lang="ko-KR" altLang="en-US" sz="1400" dirty="0"/>
              <a:t>가 부모 노드</a:t>
            </a:r>
            <a:br>
              <a:rPr lang="en-US" altLang="ko-KR" sz="1400" dirty="0"/>
            </a:br>
            <a:r>
              <a:rPr lang="en-US" altLang="ko-KR" sz="1400" dirty="0"/>
              <a:t>  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/>
              <a:t>보다 크기가 </a:t>
            </a:r>
            <a:r>
              <a:rPr lang="ko-KR" altLang="en-US" sz="1400" dirty="0">
                <a:solidFill>
                  <a:srgbClr val="FF0000"/>
                </a:solidFill>
              </a:rPr>
              <a:t>크므로</a:t>
            </a:r>
            <a:r>
              <a:rPr lang="ko-KR" altLang="en-US" sz="1400" dirty="0"/>
              <a:t> 부모 노드와 </a:t>
            </a:r>
            <a:r>
              <a:rPr lang="ko-KR" altLang="en-US" sz="1400" dirty="0">
                <a:solidFill>
                  <a:srgbClr val="FF0000"/>
                </a:solidFill>
              </a:rPr>
              <a:t>자리</a:t>
            </a:r>
            <a:r>
              <a:rPr lang="ko-KR" altLang="en-US" sz="1400" dirty="0"/>
              <a:t>를 </a:t>
            </a:r>
            <a:r>
              <a:rPr lang="ko-KR" altLang="en-US" sz="1400" dirty="0">
                <a:solidFill>
                  <a:srgbClr val="FF0000"/>
                </a:solidFill>
              </a:rPr>
              <a:t>맞바꿈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627062" lvl="2" indent="0">
              <a:buNone/>
            </a:pPr>
            <a:endParaRPr lang="en-US" altLang="ko-KR" sz="1400" dirty="0"/>
          </a:p>
          <a:p>
            <a:pPr marL="627062" lvl="2" indent="0">
              <a:buNone/>
            </a:pPr>
            <a:endParaRPr lang="en-US" altLang="ko-KR" sz="1400" dirty="0"/>
          </a:p>
          <a:p>
            <a:pPr marL="627062" lvl="2" indent="0">
              <a:buNone/>
            </a:pPr>
            <a:endParaRPr lang="en-US" altLang="ko-KR" sz="1400" dirty="0"/>
          </a:p>
          <a:p>
            <a:pPr marL="627062" lvl="2" indent="0">
              <a:buNone/>
            </a:pPr>
            <a:endParaRPr lang="en-US" altLang="ko-KR" sz="1400" dirty="0"/>
          </a:p>
          <a:p>
            <a:pPr marL="627062" lvl="2" indent="0">
              <a:buNone/>
            </a:pPr>
            <a:r>
              <a:rPr lang="en-US" altLang="ko-KR" sz="1400" dirty="0"/>
              <a:t>3) 3</a:t>
            </a:r>
            <a:r>
              <a:rPr lang="ko-KR" altLang="en-US" sz="1400" dirty="0"/>
              <a:t>번 노드를 확장하고 </a:t>
            </a:r>
            <a:r>
              <a:rPr lang="ko-KR" altLang="en-US" sz="1400" dirty="0" err="1"/>
              <a:t>히프에</a:t>
            </a:r>
            <a:r>
              <a:rPr lang="ko-KR" altLang="en-US" sz="1400" dirty="0"/>
              <a:t> 원소 </a:t>
            </a:r>
            <a:r>
              <a:rPr lang="en-US" altLang="ko-KR" sz="1400" dirty="0"/>
              <a:t>19</a:t>
            </a:r>
            <a:r>
              <a:rPr lang="ko-KR" altLang="en-US" sz="1400" dirty="0"/>
              <a:t>를 삽입</a:t>
            </a:r>
            <a:r>
              <a:rPr lang="en-US" altLang="ko-KR" sz="1400" dirty="0"/>
              <a:t>. </a:t>
            </a:r>
            <a:r>
              <a:rPr lang="ko-KR" altLang="en-US" sz="1400" dirty="0"/>
              <a:t>삽입한 후에 부모 노드와 크기를 비교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삽입 노드 </a:t>
            </a:r>
            <a:r>
              <a:rPr lang="en-US" altLang="ko-KR" sz="1400" dirty="0">
                <a:solidFill>
                  <a:srgbClr val="FF0000"/>
                </a:solidFill>
              </a:rPr>
              <a:t>19</a:t>
            </a:r>
            <a:r>
              <a:rPr lang="ko-KR" altLang="en-US" sz="1400" dirty="0"/>
              <a:t>는 부모 노드 </a:t>
            </a:r>
            <a:r>
              <a:rPr lang="en-US" altLang="ko-KR" sz="1400" dirty="0">
                <a:solidFill>
                  <a:srgbClr val="FF0000"/>
                </a:solidFill>
              </a:rPr>
              <a:t>45</a:t>
            </a:r>
            <a:r>
              <a:rPr lang="ko-KR" altLang="en-US" sz="1400" dirty="0"/>
              <a:t>보다 </a:t>
            </a:r>
            <a:r>
              <a:rPr lang="ko-KR" altLang="en-US" sz="1400" dirty="0">
                <a:solidFill>
                  <a:srgbClr val="FF0000"/>
                </a:solidFill>
              </a:rPr>
              <a:t>작으므로</a:t>
            </a:r>
            <a:r>
              <a:rPr lang="ko-KR" altLang="en-US" sz="1400" dirty="0"/>
              <a:t> 현재 위치를 확정</a:t>
            </a:r>
            <a:r>
              <a:rPr lang="en-US" altLang="ko-KR" sz="1400" dirty="0"/>
              <a:t>.</a:t>
            </a:r>
          </a:p>
          <a:p>
            <a:pPr marL="627062" lvl="2" indent="0">
              <a:buNone/>
            </a:pPr>
            <a:endParaRPr lang="en-US" altLang="ko-KR" sz="1400" dirty="0"/>
          </a:p>
          <a:p>
            <a:pPr marL="627062" lvl="2" indent="0">
              <a:buNone/>
            </a:pPr>
            <a:endParaRPr lang="en-US" altLang="ko-KR" sz="1400" dirty="0"/>
          </a:p>
          <a:p>
            <a:pPr lvl="1"/>
            <a:endParaRPr lang="ko-KR" altLang="en-US" dirty="0"/>
          </a:p>
        </p:txBody>
      </p:sp>
      <p:sp>
        <p:nvSpPr>
          <p:cNvPr id="993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0768"/>
            <a:ext cx="5810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996952"/>
            <a:ext cx="4242544" cy="120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229200"/>
            <a:ext cx="2016224" cy="124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368393"/>
            <a:ext cx="25241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302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sz="1400" dirty="0"/>
              <a:t>4) 4</a:t>
            </a:r>
            <a:r>
              <a:rPr lang="ko-KR" altLang="en-US" sz="1400" dirty="0"/>
              <a:t>번 노드를 확장하고 </a:t>
            </a:r>
            <a:r>
              <a:rPr lang="ko-KR" altLang="en-US" sz="1400" dirty="0" err="1"/>
              <a:t>히프에</a:t>
            </a:r>
            <a:r>
              <a:rPr lang="ko-KR" altLang="en-US" sz="1400" dirty="0"/>
              <a:t> 원소 </a:t>
            </a:r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/>
              <a:t>을 삽입</a:t>
            </a:r>
            <a:r>
              <a:rPr lang="en-US" altLang="ko-KR" sz="1400" dirty="0"/>
              <a:t>. </a:t>
            </a:r>
            <a:r>
              <a:rPr lang="ko-KR" altLang="en-US" sz="1400" dirty="0"/>
              <a:t>삽입한 후에 부모 노드와 크기를 비교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삽입 노드 </a:t>
            </a:r>
            <a:r>
              <a:rPr lang="en-US" altLang="ko-KR" sz="1400" dirty="0"/>
              <a:t>11</a:t>
            </a:r>
            <a:r>
              <a:rPr lang="ko-KR" altLang="en-US" sz="1400" dirty="0"/>
              <a:t>은 부모 </a:t>
            </a:r>
            <a:r>
              <a:rPr lang="ko-KR" altLang="en-US" sz="1400" dirty="0" err="1"/>
              <a:t>노드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보다 </a:t>
            </a:r>
            <a:r>
              <a:rPr lang="ko-KR" altLang="en-US" sz="1400" dirty="0">
                <a:solidFill>
                  <a:srgbClr val="FF0000"/>
                </a:solidFill>
              </a:rPr>
              <a:t>크므로</a:t>
            </a:r>
            <a:r>
              <a:rPr lang="ko-KR" altLang="en-US" sz="1400" dirty="0"/>
              <a:t> 부모 노드와 </a:t>
            </a:r>
            <a:r>
              <a:rPr lang="ko-KR" altLang="en-US" sz="1400" dirty="0">
                <a:solidFill>
                  <a:srgbClr val="0000CC"/>
                </a:solidFill>
              </a:rPr>
              <a:t>자리</a:t>
            </a:r>
            <a:r>
              <a:rPr lang="ko-KR" altLang="en-US" sz="1400" dirty="0"/>
              <a:t>를 </a:t>
            </a:r>
            <a:r>
              <a:rPr lang="ko-KR" altLang="en-US" sz="1400" dirty="0">
                <a:solidFill>
                  <a:srgbClr val="FF0000"/>
                </a:solidFill>
              </a:rPr>
              <a:t>맞바꿈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다시 현재 위치에서 부모 </a:t>
            </a:r>
            <a:r>
              <a:rPr lang="ko-KR" altLang="en-US" sz="1400" dirty="0" err="1"/>
              <a:t>노드와</a:t>
            </a:r>
            <a:r>
              <a:rPr lang="ko-KR" altLang="en-US" sz="1400" dirty="0"/>
              <a:t> 크기를 비교</a:t>
            </a:r>
            <a:r>
              <a:rPr lang="en-US" altLang="ko-KR" sz="1400" dirty="0"/>
              <a:t>. </a:t>
            </a:r>
            <a:r>
              <a:rPr lang="ko-KR" altLang="en-US" sz="1400" dirty="0"/>
              <a:t>삽입 </a:t>
            </a:r>
            <a:r>
              <a:rPr lang="ko-KR" altLang="en-US" sz="1400" dirty="0" err="1"/>
              <a:t>노드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/>
              <a:t>은 부모 </a:t>
            </a:r>
            <a:r>
              <a:rPr lang="ko-KR" altLang="en-US" sz="1400" dirty="0" err="1"/>
              <a:t>노드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45</a:t>
            </a:r>
            <a:r>
              <a:rPr lang="ko-KR" altLang="en-US" sz="1400" dirty="0"/>
              <a:t>보다 </a:t>
            </a:r>
            <a:r>
              <a:rPr lang="ko-KR" altLang="en-US" sz="1400" dirty="0">
                <a:solidFill>
                  <a:srgbClr val="FF0000"/>
                </a:solidFill>
              </a:rPr>
              <a:t>작으므로</a:t>
            </a:r>
            <a:r>
              <a:rPr lang="ko-KR" altLang="en-US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현재 위치를 </a:t>
            </a:r>
            <a:r>
              <a:rPr lang="ko-KR" altLang="en-US" sz="1400" dirty="0">
                <a:solidFill>
                  <a:srgbClr val="0000CC"/>
                </a:solidFill>
              </a:rPr>
              <a:t>확정</a:t>
            </a:r>
            <a:endParaRPr lang="en-US" altLang="ko-KR" sz="1400" dirty="0">
              <a:solidFill>
                <a:srgbClr val="0000CC"/>
              </a:solidFill>
            </a:endParaRPr>
          </a:p>
          <a:p>
            <a:pPr marL="627062" lvl="2" indent="0">
              <a:buNone/>
            </a:pPr>
            <a:endParaRPr lang="en-US" altLang="ko-KR" sz="1400" dirty="0"/>
          </a:p>
          <a:p>
            <a:pPr marL="627062" lvl="2" indent="0">
              <a:buNone/>
            </a:pPr>
            <a:endParaRPr lang="en-US" altLang="ko-KR" sz="1400" dirty="0"/>
          </a:p>
          <a:p>
            <a:pPr marL="627062" lvl="2" indent="0">
              <a:buNone/>
            </a:pPr>
            <a:endParaRPr lang="en-US" altLang="ko-KR" sz="1400" dirty="0"/>
          </a:p>
          <a:p>
            <a:pPr marL="627062" lvl="2" indent="0">
              <a:buNone/>
            </a:pPr>
            <a:r>
              <a:rPr lang="en-US" altLang="ko-KR" sz="1400" dirty="0"/>
              <a:t>5) </a:t>
            </a:r>
            <a:r>
              <a:rPr lang="en-US" altLang="ko-KR" sz="1400" dirty="0">
                <a:solidFill>
                  <a:prstClr val="black"/>
                </a:solidFill>
              </a:rPr>
              <a:t>5</a:t>
            </a:r>
            <a:r>
              <a:rPr lang="ko-KR" altLang="en-US" sz="1400" dirty="0">
                <a:solidFill>
                  <a:prstClr val="black"/>
                </a:solidFill>
              </a:rPr>
              <a:t>번 노드를 확장하고 </a:t>
            </a:r>
            <a:r>
              <a:rPr lang="ko-KR" altLang="en-US" sz="1400" dirty="0" err="1">
                <a:solidFill>
                  <a:prstClr val="black"/>
                </a:solidFill>
              </a:rPr>
              <a:t>히프에</a:t>
            </a:r>
            <a:r>
              <a:rPr lang="ko-KR" altLang="en-US" sz="1400" dirty="0">
                <a:solidFill>
                  <a:prstClr val="black"/>
                </a:solidFill>
              </a:rPr>
              <a:t> 원소 </a:t>
            </a:r>
            <a:r>
              <a:rPr lang="en-US" altLang="ko-KR" sz="1400" dirty="0">
                <a:solidFill>
                  <a:srgbClr val="FF0000"/>
                </a:solidFill>
              </a:rPr>
              <a:t>96</a:t>
            </a:r>
            <a:r>
              <a:rPr lang="ko-KR" altLang="en-US" sz="1400" dirty="0">
                <a:solidFill>
                  <a:prstClr val="black"/>
                </a:solidFill>
              </a:rPr>
              <a:t>을 삽입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r>
              <a:rPr lang="ko-KR" altLang="en-US" sz="1400" dirty="0">
                <a:solidFill>
                  <a:prstClr val="black"/>
                </a:solidFill>
              </a:rPr>
              <a:t>삽입한 후에 부모 노드와 크기를 비교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    </a:t>
            </a:r>
            <a:r>
              <a:rPr lang="ko-KR" altLang="en-US" sz="1400" dirty="0">
                <a:solidFill>
                  <a:prstClr val="black"/>
                </a:solidFill>
              </a:rPr>
              <a:t>삽입 노드 </a:t>
            </a:r>
            <a:r>
              <a:rPr lang="en-US" altLang="ko-KR" sz="1400" dirty="0">
                <a:solidFill>
                  <a:prstClr val="black"/>
                </a:solidFill>
              </a:rPr>
              <a:t>96</a:t>
            </a:r>
            <a:r>
              <a:rPr lang="ko-KR" altLang="en-US" sz="1400" dirty="0">
                <a:solidFill>
                  <a:prstClr val="black"/>
                </a:solidFill>
              </a:rPr>
              <a:t>은 부모 노드 </a:t>
            </a:r>
            <a:r>
              <a:rPr lang="en-US" altLang="ko-KR" sz="1400" dirty="0">
                <a:solidFill>
                  <a:prstClr val="black"/>
                </a:solidFill>
              </a:rPr>
              <a:t>11</a:t>
            </a:r>
            <a:r>
              <a:rPr lang="ko-KR" altLang="en-US" sz="1400" dirty="0">
                <a:solidFill>
                  <a:prstClr val="black"/>
                </a:solidFill>
              </a:rPr>
              <a:t>보다 </a:t>
            </a:r>
            <a:r>
              <a:rPr lang="ko-KR" altLang="en-US" sz="1400" dirty="0">
                <a:solidFill>
                  <a:srgbClr val="FF0000"/>
                </a:solidFill>
              </a:rPr>
              <a:t>크므로</a:t>
            </a:r>
            <a:r>
              <a:rPr lang="ko-KR" altLang="en-US" sz="1400" dirty="0">
                <a:solidFill>
                  <a:prstClr val="black"/>
                </a:solidFill>
              </a:rPr>
              <a:t> 부모 노드와 </a:t>
            </a:r>
            <a:r>
              <a:rPr lang="ko-KR" altLang="en-US" sz="1400" dirty="0">
                <a:solidFill>
                  <a:srgbClr val="0000CC"/>
                </a:solidFill>
              </a:rPr>
              <a:t>자리</a:t>
            </a:r>
            <a:r>
              <a:rPr lang="ko-KR" altLang="en-US" sz="1400" dirty="0">
                <a:solidFill>
                  <a:prstClr val="black"/>
                </a:solidFill>
              </a:rPr>
              <a:t>를 </a:t>
            </a:r>
            <a:r>
              <a:rPr lang="ko-KR" altLang="en-US" sz="1400" dirty="0">
                <a:solidFill>
                  <a:srgbClr val="FF0000"/>
                </a:solidFill>
              </a:rPr>
              <a:t>맞바꿈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r>
              <a:rPr lang="ko-KR" altLang="en-US" sz="1400" dirty="0">
                <a:solidFill>
                  <a:prstClr val="black"/>
                </a:solidFill>
              </a:rPr>
              <a:t>새로운 현재 위치에서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   </a:t>
            </a:r>
            <a:r>
              <a:rPr lang="ko-KR" altLang="en-US" sz="1400" dirty="0">
                <a:solidFill>
                  <a:prstClr val="black"/>
                </a:solidFill>
              </a:rPr>
              <a:t> 다시 부모 노드와 크기를 비교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r>
              <a:rPr lang="ko-KR" altLang="en-US" sz="1400" dirty="0">
                <a:solidFill>
                  <a:prstClr val="black"/>
                </a:solidFill>
              </a:rPr>
              <a:t>삽입 노드 </a:t>
            </a:r>
            <a:r>
              <a:rPr lang="en-US" altLang="ko-KR" sz="1400" dirty="0">
                <a:solidFill>
                  <a:prstClr val="black"/>
                </a:solidFill>
              </a:rPr>
              <a:t>96</a:t>
            </a:r>
            <a:r>
              <a:rPr lang="ko-KR" altLang="en-US" sz="1400" dirty="0">
                <a:solidFill>
                  <a:prstClr val="black"/>
                </a:solidFill>
              </a:rPr>
              <a:t>은 현재의 부모 노드 </a:t>
            </a:r>
            <a:r>
              <a:rPr lang="en-US" altLang="ko-KR" sz="1400" dirty="0">
                <a:solidFill>
                  <a:prstClr val="black"/>
                </a:solidFill>
              </a:rPr>
              <a:t>45</a:t>
            </a:r>
            <a:r>
              <a:rPr lang="ko-KR" altLang="en-US" sz="1400" dirty="0">
                <a:solidFill>
                  <a:prstClr val="black"/>
                </a:solidFill>
              </a:rPr>
              <a:t>보다 </a:t>
            </a:r>
            <a:r>
              <a:rPr lang="ko-KR" altLang="en-US" sz="1400" dirty="0">
                <a:solidFill>
                  <a:srgbClr val="FF0000"/>
                </a:solidFill>
              </a:rPr>
              <a:t>크므로</a:t>
            </a:r>
            <a:r>
              <a:rPr lang="ko-KR" altLang="en-US" sz="1400" dirty="0">
                <a:solidFill>
                  <a:prstClr val="black"/>
                </a:solidFill>
              </a:rPr>
              <a:t> 부모 노드와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   </a:t>
            </a:r>
            <a:r>
              <a:rPr lang="ko-KR" altLang="en-US" sz="1400" dirty="0">
                <a:solidFill>
                  <a:srgbClr val="0000CC"/>
                </a:solidFill>
              </a:rPr>
              <a:t>자리</a:t>
            </a:r>
            <a:r>
              <a:rPr lang="ko-KR" altLang="en-US" sz="1400" dirty="0">
                <a:solidFill>
                  <a:prstClr val="black"/>
                </a:solidFill>
              </a:rPr>
              <a:t>를 </a:t>
            </a:r>
            <a:r>
              <a:rPr lang="ko-KR" altLang="en-US" sz="1400" dirty="0">
                <a:solidFill>
                  <a:srgbClr val="FF0000"/>
                </a:solidFill>
              </a:rPr>
              <a:t>맞바꿈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r>
              <a:rPr lang="ko-KR" altLang="en-US" sz="1400" dirty="0">
                <a:solidFill>
                  <a:prstClr val="black"/>
                </a:solidFill>
              </a:rPr>
              <a:t>새로운 현재 위치가 루트 여서 더 이상 비교할 부모 노드가 </a:t>
            </a:r>
            <a:r>
              <a:rPr lang="ko-KR" altLang="en-US" sz="1400" dirty="0">
                <a:solidFill>
                  <a:srgbClr val="FF0000"/>
                </a:solidFill>
              </a:rPr>
              <a:t>없으므로</a:t>
            </a:r>
            <a:r>
              <a:rPr lang="ko-KR" altLang="en-US" sz="1400" dirty="0">
                <a:solidFill>
                  <a:prstClr val="black"/>
                </a:solidFill>
              </a:rPr>
              <a:t> 현재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  </a:t>
            </a:r>
            <a:r>
              <a:rPr lang="ko-KR" altLang="en-US" sz="1400" dirty="0">
                <a:solidFill>
                  <a:prstClr val="black"/>
                </a:solidFill>
              </a:rPr>
              <a:t> 위치를 </a:t>
            </a:r>
            <a:r>
              <a:rPr lang="ko-KR" altLang="en-US" sz="1400" dirty="0">
                <a:solidFill>
                  <a:srgbClr val="0000CC"/>
                </a:solidFill>
              </a:rPr>
              <a:t>확정</a:t>
            </a:r>
            <a:endParaRPr lang="en-US" altLang="ko-KR" sz="1400" dirty="0">
              <a:solidFill>
                <a:srgbClr val="0000CC"/>
              </a:solidFill>
            </a:endParaRPr>
          </a:p>
          <a:p>
            <a:pPr marL="627062" lvl="2" indent="0">
              <a:buNone/>
            </a:pPr>
            <a:endParaRPr lang="en-US" altLang="ko-KR" sz="1400" dirty="0"/>
          </a:p>
          <a:p>
            <a:pPr lvl="2"/>
            <a:endParaRPr lang="en-US" altLang="ko-KR" dirty="0"/>
          </a:p>
        </p:txBody>
      </p:sp>
      <p:sp>
        <p:nvSpPr>
          <p:cNvPr id="993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히프의 개념과 연산 및 구현</a:t>
            </a:r>
            <a:endParaRPr lang="ko-KR" altLang="en-US" dirty="0"/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204864"/>
            <a:ext cx="4680520" cy="1303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5085184"/>
            <a:ext cx="5971443" cy="1267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294985"/>
            <a:ext cx="25241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005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rgbClr val="FF0000"/>
                </a:solidFill>
              </a:rPr>
              <a:t>최대</a:t>
            </a:r>
            <a:r>
              <a:rPr lang="ko-KR" altLang="en-US" dirty="0"/>
              <a:t> </a:t>
            </a:r>
            <a:r>
              <a:rPr lang="ko-KR" altLang="en-US" dirty="0" err="1"/>
              <a:t>히프</a:t>
            </a:r>
            <a:r>
              <a:rPr lang="ko-KR" altLang="en-US" dirty="0" err="1">
                <a:solidFill>
                  <a:schemeClr val="tx1"/>
                </a:solidFill>
              </a:rPr>
              <a:t>의</a:t>
            </a:r>
            <a:r>
              <a:rPr lang="ko-KR" altLang="en-US" dirty="0"/>
              <a:t> 알고리즘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ko-KR" altLang="en-US" dirty="0"/>
              <a:t> 구현</a:t>
            </a:r>
            <a:r>
              <a:rPr lang="ko-KR" altLang="en-US" dirty="0">
                <a:solidFill>
                  <a:schemeClr val="tx1"/>
                </a:solidFill>
              </a:rPr>
              <a:t>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프로그램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공백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0000CC"/>
                </a:solidFill>
              </a:rPr>
              <a:t>히프</a:t>
            </a:r>
            <a:r>
              <a:rPr lang="ko-KR" altLang="en-US" dirty="0" err="1"/>
              <a:t>에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원소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다섯 개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삭제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rgbClr val="FF0000"/>
                </a:solidFill>
              </a:rPr>
              <a:t>최대</a:t>
            </a:r>
            <a:r>
              <a:rPr lang="ko-KR" altLang="en-US" dirty="0"/>
              <a:t> </a:t>
            </a:r>
            <a:r>
              <a:rPr lang="ko-KR" altLang="en-US" dirty="0" err="1"/>
              <a:t>히프를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구성</a:t>
            </a:r>
          </a:p>
        </p:txBody>
      </p:sp>
      <p:sp>
        <p:nvSpPr>
          <p:cNvPr id="993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히프의 개념과 연산 및 구현</a:t>
            </a:r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2085975"/>
            <a:ext cx="538162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922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이진 트리는 순환적 구성</a:t>
            </a:r>
            <a:endParaRPr lang="en-US" altLang="ko-KR" dirty="0"/>
          </a:p>
          <a:p>
            <a:pPr lvl="2" eaLnBrk="1" hangingPunct="1"/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왼쪽</a:t>
            </a:r>
            <a:r>
              <a:rPr lang="ko-KR" altLang="en-US" dirty="0"/>
              <a:t> 자식 </a:t>
            </a:r>
            <a:r>
              <a:rPr lang="ko-KR" altLang="en-US" dirty="0" err="1"/>
              <a:t>노드를</a:t>
            </a:r>
            <a:r>
              <a:rPr lang="ko-KR" altLang="en-US" dirty="0"/>
              <a:t> 루트로 하는 </a:t>
            </a:r>
            <a:r>
              <a:rPr lang="ko-KR" altLang="en-US" u="sng" dirty="0"/>
              <a:t>왼쪽 </a:t>
            </a:r>
            <a:r>
              <a:rPr lang="ko-KR" altLang="en-US" u="sng" dirty="0" err="1"/>
              <a:t>서브트리도</a:t>
            </a:r>
            <a:r>
              <a:rPr lang="ko-KR" altLang="en-US" u="sng" dirty="0"/>
              <a:t> 이진 트리</a:t>
            </a:r>
          </a:p>
          <a:p>
            <a:pPr lvl="2" eaLnBrk="1" hangingPunct="1">
              <a:lnSpc>
                <a:spcPct val="90000"/>
              </a:lnSpc>
            </a:pP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오른쪽</a:t>
            </a:r>
            <a:r>
              <a:rPr lang="ko-KR" altLang="en-US" dirty="0"/>
              <a:t> 자식 </a:t>
            </a:r>
            <a:r>
              <a:rPr lang="ko-KR" altLang="en-US" dirty="0" err="1"/>
              <a:t>노드를</a:t>
            </a:r>
            <a:r>
              <a:rPr lang="ko-KR" altLang="en-US" dirty="0"/>
              <a:t> 루트로 하는 </a:t>
            </a:r>
            <a:r>
              <a:rPr lang="ko-KR" altLang="en-US" u="sng" dirty="0"/>
              <a:t>오른쪽 서브 </a:t>
            </a:r>
            <a:r>
              <a:rPr lang="ko-KR" altLang="en-US" u="sng" dirty="0" err="1"/>
              <a:t>트리도</a:t>
            </a:r>
            <a:r>
              <a:rPr lang="ko-KR" altLang="en-US" u="sng" dirty="0"/>
              <a:t> 이진 트리</a:t>
            </a:r>
          </a:p>
          <a:p>
            <a:pPr lvl="2"/>
            <a:endParaRPr lang="ko-KR" altLang="en-US" dirty="0"/>
          </a:p>
        </p:txBody>
      </p:sp>
      <p:sp>
        <p:nvSpPr>
          <p:cNvPr id="1536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이진트리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개념과 구조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14"/>
          <a:stretch/>
        </p:blipFill>
        <p:spPr bwMode="auto">
          <a:xfrm>
            <a:off x="1217988" y="6541970"/>
            <a:ext cx="6724650" cy="32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457306" y="2451242"/>
            <a:ext cx="6096112" cy="4104456"/>
            <a:chOff x="1346150" y="2063006"/>
            <a:chExt cx="6492875" cy="4678362"/>
          </a:xfrm>
        </p:grpSpPr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1665238" y="4988768"/>
              <a:ext cx="1700212" cy="1065213"/>
              <a:chOff x="567" y="2578"/>
              <a:chExt cx="1071" cy="671"/>
            </a:xfrm>
          </p:grpSpPr>
          <p:sp>
            <p:nvSpPr>
              <p:cNvPr id="7" name="Line 5"/>
              <p:cNvSpPr>
                <a:spLocks noChangeShapeType="1"/>
              </p:cNvSpPr>
              <p:nvPr/>
            </p:nvSpPr>
            <p:spPr bwMode="auto">
              <a:xfrm flipH="1">
                <a:off x="785" y="2578"/>
                <a:ext cx="305" cy="3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200"/>
              </a:p>
            </p:txBody>
          </p:sp>
          <p:sp>
            <p:nvSpPr>
              <p:cNvPr id="8" name="Line 6"/>
              <p:cNvSpPr>
                <a:spLocks noChangeShapeType="1"/>
              </p:cNvSpPr>
              <p:nvPr/>
            </p:nvSpPr>
            <p:spPr bwMode="auto">
              <a:xfrm>
                <a:off x="1097" y="2578"/>
                <a:ext cx="305" cy="3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200"/>
              </a:p>
            </p:txBody>
          </p:sp>
          <p:sp>
            <p:nvSpPr>
              <p:cNvPr id="9" name="Oval 7"/>
              <p:cNvSpPr>
                <a:spLocks noChangeArrowheads="1"/>
              </p:cNvSpPr>
              <p:nvPr/>
            </p:nvSpPr>
            <p:spPr bwMode="auto">
              <a:xfrm>
                <a:off x="567" y="2932"/>
                <a:ext cx="363" cy="31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lIns="7920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2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H</a:t>
                </a:r>
              </a:p>
            </p:txBody>
          </p:sp>
          <p:sp>
            <p:nvSpPr>
              <p:cNvPr id="10" name="Oval 8"/>
              <p:cNvSpPr>
                <a:spLocks noChangeArrowheads="1"/>
              </p:cNvSpPr>
              <p:nvPr/>
            </p:nvSpPr>
            <p:spPr bwMode="auto">
              <a:xfrm>
                <a:off x="1275" y="2931"/>
                <a:ext cx="363" cy="31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lIns="7920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2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</a:t>
                </a:r>
              </a:p>
            </p:txBody>
          </p:sp>
        </p:grpSp>
        <p:grpSp>
          <p:nvGrpSpPr>
            <p:cNvPr id="11" name="Group 9"/>
            <p:cNvGrpSpPr>
              <a:grpSpLocks/>
            </p:cNvGrpSpPr>
            <p:nvPr/>
          </p:nvGrpSpPr>
          <p:grpSpPr bwMode="auto">
            <a:xfrm>
              <a:off x="4376688" y="4988768"/>
              <a:ext cx="1700212" cy="1065213"/>
              <a:chOff x="567" y="2578"/>
              <a:chExt cx="1071" cy="671"/>
            </a:xfrm>
          </p:grpSpPr>
          <p:sp>
            <p:nvSpPr>
              <p:cNvPr id="12" name="Line 10"/>
              <p:cNvSpPr>
                <a:spLocks noChangeShapeType="1"/>
              </p:cNvSpPr>
              <p:nvPr/>
            </p:nvSpPr>
            <p:spPr bwMode="auto">
              <a:xfrm flipH="1">
                <a:off x="785" y="2578"/>
                <a:ext cx="305" cy="3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200"/>
              </a:p>
            </p:txBody>
          </p:sp>
          <p:sp>
            <p:nvSpPr>
              <p:cNvPr id="13" name="Line 11"/>
              <p:cNvSpPr>
                <a:spLocks noChangeShapeType="1"/>
              </p:cNvSpPr>
              <p:nvPr/>
            </p:nvSpPr>
            <p:spPr bwMode="auto">
              <a:xfrm>
                <a:off x="1097" y="2578"/>
                <a:ext cx="305" cy="3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200"/>
              </a:p>
            </p:txBody>
          </p:sp>
          <p:sp>
            <p:nvSpPr>
              <p:cNvPr id="14" name="Oval 12"/>
              <p:cNvSpPr>
                <a:spLocks noChangeArrowheads="1"/>
              </p:cNvSpPr>
              <p:nvPr/>
            </p:nvSpPr>
            <p:spPr bwMode="auto">
              <a:xfrm>
                <a:off x="567" y="2932"/>
                <a:ext cx="363" cy="31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lIns="7920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2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J</a:t>
                </a:r>
              </a:p>
            </p:txBody>
          </p:sp>
          <p:sp>
            <p:nvSpPr>
              <p:cNvPr id="15" name="Oval 13"/>
              <p:cNvSpPr>
                <a:spLocks noChangeArrowheads="1"/>
              </p:cNvSpPr>
              <p:nvPr/>
            </p:nvSpPr>
            <p:spPr bwMode="auto">
              <a:xfrm>
                <a:off x="1275" y="2931"/>
                <a:ext cx="363" cy="31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lIns="7920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2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K</a:t>
                </a:r>
              </a:p>
            </p:txBody>
          </p:sp>
        </p:grp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6451550" y="4979243"/>
              <a:ext cx="484188" cy="5762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200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6734125" y="5539631"/>
              <a:ext cx="576263" cy="5032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92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L</a:t>
              </a: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4438600" y="2853581"/>
              <a:ext cx="1144588" cy="6223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200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206700" y="2861518"/>
              <a:ext cx="1244600" cy="614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200"/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4156025" y="2358281"/>
              <a:ext cx="576263" cy="503237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92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2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5265688" y="3914031"/>
              <a:ext cx="484187" cy="576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200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5760988" y="3914031"/>
              <a:ext cx="484187" cy="576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200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5430788" y="3423493"/>
              <a:ext cx="576262" cy="503238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92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2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4919613" y="4476006"/>
              <a:ext cx="576262" cy="5032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92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F</a:t>
              </a:r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6043563" y="4474418"/>
              <a:ext cx="576262" cy="5032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92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G</a:t>
              </a:r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H="1">
              <a:off x="2590750" y="3920381"/>
              <a:ext cx="484188" cy="576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200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3086050" y="3920381"/>
              <a:ext cx="484188" cy="576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200"/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auto">
            <a:xfrm>
              <a:off x="2832050" y="3429843"/>
              <a:ext cx="576263" cy="503238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92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2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2244675" y="4482356"/>
              <a:ext cx="576263" cy="5032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92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</a:t>
              </a:r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3368625" y="4480768"/>
              <a:ext cx="576263" cy="5032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92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</a:t>
              </a:r>
            </a:p>
          </p:txBody>
        </p:sp>
        <p:grpSp>
          <p:nvGrpSpPr>
            <p:cNvPr id="31" name="Group 29"/>
            <p:cNvGrpSpPr>
              <a:grpSpLocks/>
            </p:cNvGrpSpPr>
            <p:nvPr/>
          </p:nvGrpSpPr>
          <p:grpSpPr bwMode="auto">
            <a:xfrm>
              <a:off x="1362025" y="2772618"/>
              <a:ext cx="3167063" cy="3846513"/>
              <a:chOff x="749" y="890"/>
              <a:chExt cx="1995" cy="2423"/>
            </a:xfrm>
          </p:grpSpPr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49" y="935"/>
                <a:ext cx="1995" cy="2378"/>
              </a:xfrm>
              <a:custGeom>
                <a:avLst/>
                <a:gdLst>
                  <a:gd name="T0" fmla="*/ 1463 w 1950"/>
                  <a:gd name="T1" fmla="*/ 147 h 2661"/>
                  <a:gd name="T2" fmla="*/ 1144 w 1950"/>
                  <a:gd name="T3" fmla="*/ 169 h 2661"/>
                  <a:gd name="T4" fmla="*/ 82 w 1950"/>
                  <a:gd name="T5" fmla="*/ 933 h 2661"/>
                  <a:gd name="T6" fmla="*/ 664 w 1950"/>
                  <a:gd name="T7" fmla="*/ 1077 h 2661"/>
                  <a:gd name="T8" fmla="*/ 2153 w 1950"/>
                  <a:gd name="T9" fmla="*/ 1056 h 2661"/>
                  <a:gd name="T10" fmla="*/ 1463 w 1950"/>
                  <a:gd name="T11" fmla="*/ 147 h 266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50"/>
                  <a:gd name="T19" fmla="*/ 0 h 2661"/>
                  <a:gd name="T20" fmla="*/ 1950 w 1950"/>
                  <a:gd name="T21" fmla="*/ 2661 h 266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50" h="2661">
                    <a:moveTo>
                      <a:pt x="1247" y="325"/>
                    </a:moveTo>
                    <a:cubicBezTo>
                      <a:pt x="1103" y="0"/>
                      <a:pt x="1171" y="84"/>
                      <a:pt x="975" y="371"/>
                    </a:cubicBezTo>
                    <a:cubicBezTo>
                      <a:pt x="779" y="658"/>
                      <a:pt x="136" y="1717"/>
                      <a:pt x="68" y="2049"/>
                    </a:cubicBezTo>
                    <a:cubicBezTo>
                      <a:pt x="0" y="2381"/>
                      <a:pt x="271" y="2321"/>
                      <a:pt x="566" y="2366"/>
                    </a:cubicBezTo>
                    <a:cubicBezTo>
                      <a:pt x="861" y="2411"/>
                      <a:pt x="1724" y="2661"/>
                      <a:pt x="1837" y="2321"/>
                    </a:cubicBezTo>
                    <a:cubicBezTo>
                      <a:pt x="1950" y="1981"/>
                      <a:pt x="1391" y="650"/>
                      <a:pt x="1247" y="325"/>
                    </a:cubicBez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 sz="1200"/>
              </a:p>
            </p:txBody>
          </p:sp>
          <p:sp>
            <p:nvSpPr>
              <p:cNvPr id="33" name="Text Box 31"/>
              <p:cNvSpPr txBox="1">
                <a:spLocks noChangeArrowheads="1"/>
              </p:cNvSpPr>
              <p:nvPr/>
            </p:nvSpPr>
            <p:spPr bwMode="auto">
              <a:xfrm>
                <a:off x="1449" y="890"/>
                <a:ext cx="993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200" b="1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</a:t>
                </a:r>
                <a:r>
                  <a:rPr lang="ko-KR" altLang="en-US" sz="1200" b="1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왼쪽 서브트리</a:t>
                </a:r>
              </a:p>
            </p:txBody>
          </p:sp>
        </p:grpSp>
        <p:grpSp>
          <p:nvGrpSpPr>
            <p:cNvPr id="34" name="Group 32"/>
            <p:cNvGrpSpPr>
              <a:grpSpLocks/>
            </p:cNvGrpSpPr>
            <p:nvPr/>
          </p:nvGrpSpPr>
          <p:grpSpPr bwMode="auto">
            <a:xfrm>
              <a:off x="4241750" y="2755156"/>
              <a:ext cx="3597275" cy="3986212"/>
              <a:chOff x="2563" y="879"/>
              <a:chExt cx="2266" cy="2511"/>
            </a:xfrm>
          </p:grpSpPr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 rot="378836" flipH="1">
                <a:off x="2563" y="895"/>
                <a:ext cx="2266" cy="2495"/>
              </a:xfrm>
              <a:custGeom>
                <a:avLst/>
                <a:gdLst>
                  <a:gd name="T0" fmla="*/ 3569 w 1950"/>
                  <a:gd name="T1" fmla="*/ 206 h 2661"/>
                  <a:gd name="T2" fmla="*/ 2790 w 1950"/>
                  <a:gd name="T3" fmla="*/ 236 h 2661"/>
                  <a:gd name="T4" fmla="*/ 194 w 1950"/>
                  <a:gd name="T5" fmla="*/ 1305 h 2661"/>
                  <a:gd name="T6" fmla="*/ 1620 w 1950"/>
                  <a:gd name="T7" fmla="*/ 1507 h 2661"/>
                  <a:gd name="T8" fmla="*/ 5257 w 1950"/>
                  <a:gd name="T9" fmla="*/ 1479 h 2661"/>
                  <a:gd name="T10" fmla="*/ 3569 w 1950"/>
                  <a:gd name="T11" fmla="*/ 206 h 266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50"/>
                  <a:gd name="T19" fmla="*/ 0 h 2661"/>
                  <a:gd name="T20" fmla="*/ 1950 w 1950"/>
                  <a:gd name="T21" fmla="*/ 2661 h 266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50" h="2661">
                    <a:moveTo>
                      <a:pt x="1247" y="325"/>
                    </a:moveTo>
                    <a:cubicBezTo>
                      <a:pt x="1103" y="0"/>
                      <a:pt x="1171" y="84"/>
                      <a:pt x="975" y="371"/>
                    </a:cubicBezTo>
                    <a:cubicBezTo>
                      <a:pt x="779" y="658"/>
                      <a:pt x="136" y="1717"/>
                      <a:pt x="68" y="2049"/>
                    </a:cubicBezTo>
                    <a:cubicBezTo>
                      <a:pt x="0" y="2381"/>
                      <a:pt x="271" y="2321"/>
                      <a:pt x="566" y="2366"/>
                    </a:cubicBezTo>
                    <a:cubicBezTo>
                      <a:pt x="861" y="2411"/>
                      <a:pt x="1724" y="2661"/>
                      <a:pt x="1837" y="2321"/>
                    </a:cubicBezTo>
                    <a:cubicBezTo>
                      <a:pt x="1950" y="1981"/>
                      <a:pt x="1391" y="650"/>
                      <a:pt x="1247" y="325"/>
                    </a:cubicBez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 sz="1200"/>
              </a:p>
            </p:txBody>
          </p:sp>
          <p:sp>
            <p:nvSpPr>
              <p:cNvPr id="36" name="Text Box 34"/>
              <p:cNvSpPr txBox="1">
                <a:spLocks noChangeArrowheads="1"/>
              </p:cNvSpPr>
              <p:nvPr/>
            </p:nvSpPr>
            <p:spPr bwMode="auto">
              <a:xfrm>
                <a:off x="3206" y="879"/>
                <a:ext cx="1096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200" b="1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</a:t>
                </a:r>
                <a:r>
                  <a:rPr lang="ko-KR" altLang="en-US" sz="1200" b="1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오른쪽 서브트리</a:t>
                </a:r>
              </a:p>
            </p:txBody>
          </p:sp>
        </p:grpSp>
        <p:grpSp>
          <p:nvGrpSpPr>
            <p:cNvPr id="37" name="Group 35"/>
            <p:cNvGrpSpPr>
              <a:grpSpLocks/>
            </p:cNvGrpSpPr>
            <p:nvPr/>
          </p:nvGrpSpPr>
          <p:grpSpPr bwMode="auto">
            <a:xfrm>
              <a:off x="1346150" y="3979118"/>
              <a:ext cx="2130425" cy="2366963"/>
              <a:chOff x="739" y="1650"/>
              <a:chExt cx="1342" cy="1491"/>
            </a:xfrm>
          </p:grpSpPr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857" y="1670"/>
                <a:ext cx="1224" cy="1471"/>
              </a:xfrm>
              <a:custGeom>
                <a:avLst/>
                <a:gdLst>
                  <a:gd name="T0" fmla="*/ 48 w 1950"/>
                  <a:gd name="T1" fmla="*/ 5 h 2661"/>
                  <a:gd name="T2" fmla="*/ 38 w 1950"/>
                  <a:gd name="T3" fmla="*/ 6 h 2661"/>
                  <a:gd name="T4" fmla="*/ 3 w 1950"/>
                  <a:gd name="T5" fmla="*/ 33 h 2661"/>
                  <a:gd name="T6" fmla="*/ 22 w 1950"/>
                  <a:gd name="T7" fmla="*/ 37 h 2661"/>
                  <a:gd name="T8" fmla="*/ 70 w 1950"/>
                  <a:gd name="T9" fmla="*/ 36 h 2661"/>
                  <a:gd name="T10" fmla="*/ 48 w 1950"/>
                  <a:gd name="T11" fmla="*/ 5 h 266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50"/>
                  <a:gd name="T19" fmla="*/ 0 h 2661"/>
                  <a:gd name="T20" fmla="*/ 1950 w 1950"/>
                  <a:gd name="T21" fmla="*/ 2661 h 266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50" h="2661">
                    <a:moveTo>
                      <a:pt x="1247" y="325"/>
                    </a:moveTo>
                    <a:cubicBezTo>
                      <a:pt x="1103" y="0"/>
                      <a:pt x="1171" y="84"/>
                      <a:pt x="975" y="371"/>
                    </a:cubicBezTo>
                    <a:cubicBezTo>
                      <a:pt x="779" y="658"/>
                      <a:pt x="136" y="1717"/>
                      <a:pt x="68" y="2049"/>
                    </a:cubicBezTo>
                    <a:cubicBezTo>
                      <a:pt x="0" y="2381"/>
                      <a:pt x="271" y="2321"/>
                      <a:pt x="566" y="2366"/>
                    </a:cubicBezTo>
                    <a:cubicBezTo>
                      <a:pt x="861" y="2411"/>
                      <a:pt x="1724" y="2661"/>
                      <a:pt x="1837" y="2321"/>
                    </a:cubicBezTo>
                    <a:cubicBezTo>
                      <a:pt x="1950" y="1981"/>
                      <a:pt x="1391" y="650"/>
                      <a:pt x="1247" y="325"/>
                    </a:cubicBezTo>
                    <a:close/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 sz="1200"/>
              </a:p>
            </p:txBody>
          </p:sp>
          <p:sp>
            <p:nvSpPr>
              <p:cNvPr id="39" name="Text Box 37"/>
              <p:cNvSpPr txBox="1">
                <a:spLocks noChangeArrowheads="1"/>
              </p:cNvSpPr>
              <p:nvPr/>
            </p:nvSpPr>
            <p:spPr bwMode="auto">
              <a:xfrm>
                <a:off x="739" y="1650"/>
                <a:ext cx="985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200" b="1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</a:t>
                </a:r>
                <a:r>
                  <a:rPr lang="ko-KR" altLang="en-US" sz="1200" b="1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왼쪽 </a:t>
                </a:r>
                <a:r>
                  <a:rPr lang="ko-KR" altLang="en-US" sz="1200" b="1" dirty="0" err="1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서브트리</a:t>
                </a:r>
                <a:endParaRPr lang="ko-KR" altLang="en-US" sz="1200" b="1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0" name="Group 38"/>
            <p:cNvGrpSpPr>
              <a:grpSpLocks/>
            </p:cNvGrpSpPr>
            <p:nvPr/>
          </p:nvGrpSpPr>
          <p:grpSpPr bwMode="auto">
            <a:xfrm>
              <a:off x="3106688" y="3961656"/>
              <a:ext cx="1762125" cy="1287462"/>
              <a:chOff x="1848" y="1639"/>
              <a:chExt cx="1110" cy="811"/>
            </a:xfrm>
          </p:grpSpPr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 rot="-464751">
                <a:off x="1848" y="1745"/>
                <a:ext cx="626" cy="705"/>
              </a:xfrm>
              <a:custGeom>
                <a:avLst/>
                <a:gdLst>
                  <a:gd name="T0" fmla="*/ 0 w 1950"/>
                  <a:gd name="T1" fmla="*/ 0 h 2661"/>
                  <a:gd name="T2" fmla="*/ 0 w 1950"/>
                  <a:gd name="T3" fmla="*/ 0 h 2661"/>
                  <a:gd name="T4" fmla="*/ 0 w 1950"/>
                  <a:gd name="T5" fmla="*/ 0 h 2661"/>
                  <a:gd name="T6" fmla="*/ 0 w 1950"/>
                  <a:gd name="T7" fmla="*/ 0 h 2661"/>
                  <a:gd name="T8" fmla="*/ 1 w 1950"/>
                  <a:gd name="T9" fmla="*/ 0 h 2661"/>
                  <a:gd name="T10" fmla="*/ 0 w 1950"/>
                  <a:gd name="T11" fmla="*/ 0 h 266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50"/>
                  <a:gd name="T19" fmla="*/ 0 h 2661"/>
                  <a:gd name="T20" fmla="*/ 1950 w 1950"/>
                  <a:gd name="T21" fmla="*/ 2661 h 266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50" h="2661">
                    <a:moveTo>
                      <a:pt x="1247" y="325"/>
                    </a:moveTo>
                    <a:cubicBezTo>
                      <a:pt x="1103" y="0"/>
                      <a:pt x="1171" y="84"/>
                      <a:pt x="975" y="371"/>
                    </a:cubicBezTo>
                    <a:cubicBezTo>
                      <a:pt x="779" y="658"/>
                      <a:pt x="136" y="1717"/>
                      <a:pt x="68" y="2049"/>
                    </a:cubicBezTo>
                    <a:cubicBezTo>
                      <a:pt x="0" y="2381"/>
                      <a:pt x="271" y="2321"/>
                      <a:pt x="566" y="2366"/>
                    </a:cubicBezTo>
                    <a:cubicBezTo>
                      <a:pt x="861" y="2411"/>
                      <a:pt x="1724" y="2661"/>
                      <a:pt x="1837" y="2321"/>
                    </a:cubicBezTo>
                    <a:cubicBezTo>
                      <a:pt x="1950" y="1981"/>
                      <a:pt x="1391" y="650"/>
                      <a:pt x="1247" y="325"/>
                    </a:cubicBezTo>
                    <a:close/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 sz="1200"/>
              </a:p>
            </p:txBody>
          </p:sp>
          <p:sp>
            <p:nvSpPr>
              <p:cNvPr id="42" name="Text Box 40"/>
              <p:cNvSpPr txBox="1">
                <a:spLocks noChangeArrowheads="1"/>
              </p:cNvSpPr>
              <p:nvPr/>
            </p:nvSpPr>
            <p:spPr bwMode="auto">
              <a:xfrm>
                <a:off x="1869" y="1639"/>
                <a:ext cx="1089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200" b="1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</a:t>
                </a:r>
                <a:r>
                  <a:rPr lang="ko-KR" altLang="en-US" sz="1200" b="1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오른쪽 서브트리</a:t>
                </a:r>
              </a:p>
            </p:txBody>
          </p:sp>
        </p:grpSp>
        <p:grpSp>
          <p:nvGrpSpPr>
            <p:cNvPr id="43" name="Group 41"/>
            <p:cNvGrpSpPr>
              <a:grpSpLocks/>
            </p:cNvGrpSpPr>
            <p:nvPr/>
          </p:nvGrpSpPr>
          <p:grpSpPr bwMode="auto">
            <a:xfrm>
              <a:off x="4211588" y="3996581"/>
              <a:ext cx="1943100" cy="2335212"/>
              <a:chOff x="2544" y="1661"/>
              <a:chExt cx="1224" cy="1471"/>
            </a:xfrm>
          </p:grpSpPr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 rot="-247154">
                <a:off x="2544" y="1661"/>
                <a:ext cx="1224" cy="1471"/>
              </a:xfrm>
              <a:custGeom>
                <a:avLst/>
                <a:gdLst>
                  <a:gd name="T0" fmla="*/ 48 w 1950"/>
                  <a:gd name="T1" fmla="*/ 5 h 2661"/>
                  <a:gd name="T2" fmla="*/ 38 w 1950"/>
                  <a:gd name="T3" fmla="*/ 6 h 2661"/>
                  <a:gd name="T4" fmla="*/ 3 w 1950"/>
                  <a:gd name="T5" fmla="*/ 33 h 2661"/>
                  <a:gd name="T6" fmla="*/ 22 w 1950"/>
                  <a:gd name="T7" fmla="*/ 37 h 2661"/>
                  <a:gd name="T8" fmla="*/ 70 w 1950"/>
                  <a:gd name="T9" fmla="*/ 36 h 2661"/>
                  <a:gd name="T10" fmla="*/ 48 w 1950"/>
                  <a:gd name="T11" fmla="*/ 5 h 266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50"/>
                  <a:gd name="T19" fmla="*/ 0 h 2661"/>
                  <a:gd name="T20" fmla="*/ 1950 w 1950"/>
                  <a:gd name="T21" fmla="*/ 2661 h 266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50" h="2661">
                    <a:moveTo>
                      <a:pt x="1247" y="325"/>
                    </a:moveTo>
                    <a:cubicBezTo>
                      <a:pt x="1103" y="0"/>
                      <a:pt x="1171" y="84"/>
                      <a:pt x="975" y="371"/>
                    </a:cubicBezTo>
                    <a:cubicBezTo>
                      <a:pt x="779" y="658"/>
                      <a:pt x="136" y="1717"/>
                      <a:pt x="68" y="2049"/>
                    </a:cubicBezTo>
                    <a:cubicBezTo>
                      <a:pt x="0" y="2381"/>
                      <a:pt x="271" y="2321"/>
                      <a:pt x="566" y="2366"/>
                    </a:cubicBezTo>
                    <a:cubicBezTo>
                      <a:pt x="861" y="2411"/>
                      <a:pt x="1724" y="2661"/>
                      <a:pt x="1837" y="2321"/>
                    </a:cubicBezTo>
                    <a:cubicBezTo>
                      <a:pt x="1950" y="1981"/>
                      <a:pt x="1391" y="650"/>
                      <a:pt x="1247" y="325"/>
                    </a:cubicBezTo>
                    <a:close/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 sz="1200"/>
              </a:p>
            </p:txBody>
          </p:sp>
          <p:sp>
            <p:nvSpPr>
              <p:cNvPr id="45" name="Text Box 43"/>
              <p:cNvSpPr txBox="1">
                <a:spLocks noChangeArrowheads="1"/>
              </p:cNvSpPr>
              <p:nvPr/>
            </p:nvSpPr>
            <p:spPr bwMode="auto">
              <a:xfrm>
                <a:off x="2675" y="1805"/>
                <a:ext cx="985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200" b="1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</a:t>
                </a:r>
                <a:r>
                  <a:rPr lang="ko-KR" altLang="en-US" sz="1200" b="1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왼쪽 </a:t>
                </a:r>
                <a:r>
                  <a:rPr lang="ko-KR" altLang="en-US" sz="1200" b="1" dirty="0" err="1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서브트리</a:t>
                </a:r>
                <a:endParaRPr lang="ko-KR" altLang="en-US" sz="1200" b="1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6" name="Group 44"/>
            <p:cNvGrpSpPr>
              <a:grpSpLocks/>
            </p:cNvGrpSpPr>
            <p:nvPr/>
          </p:nvGrpSpPr>
          <p:grpSpPr bwMode="auto">
            <a:xfrm>
              <a:off x="5945138" y="4175968"/>
              <a:ext cx="1866900" cy="1992313"/>
              <a:chOff x="3636" y="1774"/>
              <a:chExt cx="1176" cy="1255"/>
            </a:xfrm>
          </p:grpSpPr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3636" y="1774"/>
                <a:ext cx="952" cy="1255"/>
              </a:xfrm>
              <a:custGeom>
                <a:avLst/>
                <a:gdLst>
                  <a:gd name="T0" fmla="*/ 151 w 952"/>
                  <a:gd name="T1" fmla="*/ 23 h 1255"/>
                  <a:gd name="T2" fmla="*/ 559 w 952"/>
                  <a:gd name="T3" fmla="*/ 386 h 1255"/>
                  <a:gd name="T4" fmla="*/ 922 w 952"/>
                  <a:gd name="T5" fmla="*/ 1112 h 1255"/>
                  <a:gd name="T6" fmla="*/ 741 w 952"/>
                  <a:gd name="T7" fmla="*/ 1202 h 1255"/>
                  <a:gd name="T8" fmla="*/ 378 w 952"/>
                  <a:gd name="T9" fmla="*/ 1157 h 1255"/>
                  <a:gd name="T10" fmla="*/ 60 w 952"/>
                  <a:gd name="T11" fmla="*/ 613 h 1255"/>
                  <a:gd name="T12" fmla="*/ 15 w 952"/>
                  <a:gd name="T13" fmla="*/ 250 h 1255"/>
                  <a:gd name="T14" fmla="*/ 151 w 952"/>
                  <a:gd name="T15" fmla="*/ 23 h 12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52"/>
                  <a:gd name="T25" fmla="*/ 0 h 1255"/>
                  <a:gd name="T26" fmla="*/ 952 w 952"/>
                  <a:gd name="T27" fmla="*/ 1255 h 125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52" h="1255">
                    <a:moveTo>
                      <a:pt x="151" y="23"/>
                    </a:moveTo>
                    <a:cubicBezTo>
                      <a:pt x="242" y="46"/>
                      <a:pt x="431" y="205"/>
                      <a:pt x="559" y="386"/>
                    </a:cubicBezTo>
                    <a:cubicBezTo>
                      <a:pt x="687" y="567"/>
                      <a:pt x="892" y="976"/>
                      <a:pt x="922" y="1112"/>
                    </a:cubicBezTo>
                    <a:cubicBezTo>
                      <a:pt x="952" y="1248"/>
                      <a:pt x="832" y="1194"/>
                      <a:pt x="741" y="1202"/>
                    </a:cubicBezTo>
                    <a:cubicBezTo>
                      <a:pt x="650" y="1210"/>
                      <a:pt x="491" y="1255"/>
                      <a:pt x="378" y="1157"/>
                    </a:cubicBezTo>
                    <a:cubicBezTo>
                      <a:pt x="265" y="1059"/>
                      <a:pt x="120" y="764"/>
                      <a:pt x="60" y="613"/>
                    </a:cubicBezTo>
                    <a:cubicBezTo>
                      <a:pt x="0" y="462"/>
                      <a:pt x="7" y="348"/>
                      <a:pt x="15" y="250"/>
                    </a:cubicBezTo>
                    <a:cubicBezTo>
                      <a:pt x="23" y="152"/>
                      <a:pt x="60" y="0"/>
                      <a:pt x="151" y="23"/>
                    </a:cubicBezTo>
                    <a:close/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 sz="1200"/>
              </a:p>
            </p:txBody>
          </p:sp>
          <p:sp>
            <p:nvSpPr>
              <p:cNvPr id="48" name="Text Box 46"/>
              <p:cNvSpPr txBox="1">
                <a:spLocks noChangeArrowheads="1"/>
              </p:cNvSpPr>
              <p:nvPr/>
            </p:nvSpPr>
            <p:spPr bwMode="auto">
              <a:xfrm>
                <a:off x="3723" y="1794"/>
                <a:ext cx="1089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200" b="1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</a:t>
                </a:r>
                <a:r>
                  <a:rPr lang="ko-KR" altLang="en-US" sz="1200" b="1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오른쪽 서브트리</a:t>
                </a:r>
              </a:p>
            </p:txBody>
          </p:sp>
        </p:grpSp>
        <p:grpSp>
          <p:nvGrpSpPr>
            <p:cNvPr id="49" name="Group 47"/>
            <p:cNvGrpSpPr>
              <a:grpSpLocks/>
            </p:cNvGrpSpPr>
            <p:nvPr/>
          </p:nvGrpSpPr>
          <p:grpSpPr bwMode="auto">
            <a:xfrm>
              <a:off x="4154438" y="2063006"/>
              <a:ext cx="576262" cy="795337"/>
              <a:chOff x="2508" y="443"/>
              <a:chExt cx="363" cy="501"/>
            </a:xfrm>
          </p:grpSpPr>
          <p:sp>
            <p:nvSpPr>
              <p:cNvPr id="50" name="Text Box 48"/>
              <p:cNvSpPr txBox="1">
                <a:spLocks noChangeArrowheads="1"/>
              </p:cNvSpPr>
              <p:nvPr/>
            </p:nvSpPr>
            <p:spPr bwMode="auto">
              <a:xfrm>
                <a:off x="2524" y="443"/>
                <a:ext cx="330" cy="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 b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맑은 고딕" pitchFamily="50" charset="-127"/>
                    <a:ea typeface="맑은 고딕" pitchFamily="50" charset="-127"/>
                  </a:rPr>
                  <a:t>루트</a:t>
                </a:r>
              </a:p>
            </p:txBody>
          </p:sp>
          <p:sp>
            <p:nvSpPr>
              <p:cNvPr id="51" name="Oval 49"/>
              <p:cNvSpPr>
                <a:spLocks noChangeArrowheads="1"/>
              </p:cNvSpPr>
              <p:nvPr/>
            </p:nvSpPr>
            <p:spPr bwMode="auto">
              <a:xfrm>
                <a:off x="2508" y="627"/>
                <a:ext cx="363" cy="31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lIns="7920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2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</a:t>
                </a:r>
              </a:p>
            </p:txBody>
          </p:sp>
        </p:grpSp>
        <p:grpSp>
          <p:nvGrpSpPr>
            <p:cNvPr id="52" name="Group 50"/>
            <p:cNvGrpSpPr>
              <a:grpSpLocks/>
            </p:cNvGrpSpPr>
            <p:nvPr/>
          </p:nvGrpSpPr>
          <p:grpSpPr bwMode="auto">
            <a:xfrm>
              <a:off x="2828875" y="3129806"/>
              <a:ext cx="576263" cy="795337"/>
              <a:chOff x="2508" y="443"/>
              <a:chExt cx="363" cy="501"/>
            </a:xfrm>
          </p:grpSpPr>
          <p:sp>
            <p:nvSpPr>
              <p:cNvPr id="53" name="Text Box 51"/>
              <p:cNvSpPr txBox="1">
                <a:spLocks noChangeArrowheads="1"/>
              </p:cNvSpPr>
              <p:nvPr/>
            </p:nvSpPr>
            <p:spPr bwMode="auto">
              <a:xfrm>
                <a:off x="2524" y="443"/>
                <a:ext cx="330" cy="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 b="1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맑은 고딕" pitchFamily="50" charset="-127"/>
                    <a:ea typeface="맑은 고딕" pitchFamily="50" charset="-127"/>
                  </a:rPr>
                  <a:t>루트</a:t>
                </a:r>
              </a:p>
            </p:txBody>
          </p:sp>
          <p:sp>
            <p:nvSpPr>
              <p:cNvPr id="54" name="Oval 52"/>
              <p:cNvSpPr>
                <a:spLocks noChangeArrowheads="1"/>
              </p:cNvSpPr>
              <p:nvPr/>
            </p:nvSpPr>
            <p:spPr bwMode="auto">
              <a:xfrm>
                <a:off x="2508" y="627"/>
                <a:ext cx="363" cy="31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lIns="79200" anchor="ctr"/>
              <a:lstStyle/>
              <a:p>
                <a:pPr algn="ctr">
                  <a:defRPr/>
                </a:pPr>
                <a:endParaRPr lang="ko-KR" altLang="ko-KR" sz="1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5" name="Group 53"/>
            <p:cNvGrpSpPr>
              <a:grpSpLocks/>
            </p:cNvGrpSpPr>
            <p:nvPr/>
          </p:nvGrpSpPr>
          <p:grpSpPr bwMode="auto">
            <a:xfrm>
              <a:off x="5437138" y="3132981"/>
              <a:ext cx="576262" cy="795337"/>
              <a:chOff x="2508" y="443"/>
              <a:chExt cx="363" cy="501"/>
            </a:xfrm>
          </p:grpSpPr>
          <p:sp>
            <p:nvSpPr>
              <p:cNvPr id="56" name="Text Box 54"/>
              <p:cNvSpPr txBox="1">
                <a:spLocks noChangeArrowheads="1"/>
              </p:cNvSpPr>
              <p:nvPr/>
            </p:nvSpPr>
            <p:spPr bwMode="auto">
              <a:xfrm>
                <a:off x="2524" y="443"/>
                <a:ext cx="330" cy="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 b="1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맑은 고딕" pitchFamily="50" charset="-127"/>
                    <a:ea typeface="맑은 고딕" pitchFamily="50" charset="-127"/>
                  </a:rPr>
                  <a:t>루트</a:t>
                </a:r>
              </a:p>
            </p:txBody>
          </p:sp>
          <p:sp>
            <p:nvSpPr>
              <p:cNvPr id="57" name="Oval 55"/>
              <p:cNvSpPr>
                <a:spLocks noChangeArrowheads="1"/>
              </p:cNvSpPr>
              <p:nvPr/>
            </p:nvSpPr>
            <p:spPr bwMode="auto">
              <a:xfrm>
                <a:off x="2508" y="627"/>
                <a:ext cx="363" cy="31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lIns="79200" anchor="ctr"/>
              <a:lstStyle/>
              <a:p>
                <a:pPr algn="ctr">
                  <a:defRPr/>
                </a:pPr>
                <a:endParaRPr lang="ko-KR" altLang="ko-KR" sz="1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7187" lvl="1" indent="0">
              <a:buNone/>
            </a:pPr>
            <a:r>
              <a:rPr lang="en-US" altLang="ko-KR" sz="1400" dirty="0">
                <a:solidFill>
                  <a:schemeClr val="tx1"/>
                </a:solidFill>
              </a:rPr>
              <a:t>1) </a:t>
            </a:r>
            <a:r>
              <a:rPr lang="ko-KR" altLang="en-US" sz="1400" dirty="0">
                <a:solidFill>
                  <a:srgbClr val="FF0000"/>
                </a:solidFill>
              </a:rPr>
              <a:t>루트</a:t>
            </a:r>
            <a:r>
              <a:rPr lang="ko-KR" altLang="en-US" sz="1400" dirty="0">
                <a:solidFill>
                  <a:schemeClr val="tx1"/>
                </a:solidFill>
              </a:rPr>
              <a:t> 노드를 </a:t>
            </a:r>
            <a:r>
              <a:rPr lang="ko-KR" altLang="en-US" sz="1400" dirty="0">
                <a:solidFill>
                  <a:srgbClr val="FF0000"/>
                </a:solidFill>
              </a:rPr>
              <a:t>삭제</a:t>
            </a:r>
            <a:r>
              <a:rPr lang="ko-KR" altLang="en-US" sz="1400" dirty="0">
                <a:solidFill>
                  <a:schemeClr val="tx1"/>
                </a:solidFill>
              </a:rPr>
              <a:t>하고 나머지 </a:t>
            </a:r>
            <a:r>
              <a:rPr lang="ko-KR" altLang="en-US" sz="1400" dirty="0"/>
              <a:t>원소</a:t>
            </a:r>
            <a:r>
              <a:rPr lang="ko-KR" altLang="en-US" sz="1400" dirty="0">
                <a:solidFill>
                  <a:schemeClr val="tx1"/>
                </a:solidFill>
              </a:rPr>
              <a:t>들에 대해 </a:t>
            </a:r>
            <a:r>
              <a:rPr lang="ko-KR" altLang="en-US" sz="1400" dirty="0" err="1"/>
              <a:t>히프</a:t>
            </a:r>
            <a:r>
              <a:rPr lang="ko-KR" altLang="en-US" sz="1400" dirty="0" err="1">
                <a:solidFill>
                  <a:schemeClr val="tx1"/>
                </a:solidFill>
              </a:rPr>
              <a:t>를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재구성</a:t>
            </a:r>
            <a:r>
              <a:rPr lang="ko-KR" altLang="en-US" sz="1400" dirty="0">
                <a:solidFill>
                  <a:schemeClr val="tx1"/>
                </a:solidFill>
              </a:rPr>
              <a:t>한 </a:t>
            </a:r>
            <a:r>
              <a:rPr lang="ko-KR" altLang="en-US" sz="1400" dirty="0">
                <a:solidFill>
                  <a:srgbClr val="FF0000"/>
                </a:solidFill>
              </a:rPr>
              <a:t>후</a:t>
            </a:r>
            <a:r>
              <a:rPr lang="ko-KR" altLang="en-US" sz="1400" dirty="0">
                <a:solidFill>
                  <a:schemeClr val="tx1"/>
                </a:solidFill>
              </a:rPr>
              <a:t>에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/>
              <a:t>삭제</a:t>
            </a:r>
            <a:r>
              <a:rPr lang="ko-KR" altLang="en-US" sz="1400" dirty="0">
                <a:solidFill>
                  <a:schemeClr val="tx1"/>
                </a:solidFill>
              </a:rPr>
              <a:t>된 </a:t>
            </a:r>
            <a:r>
              <a:rPr lang="ko-KR" altLang="en-US" sz="1400" dirty="0">
                <a:solidFill>
                  <a:srgbClr val="FF0000"/>
                </a:solidFill>
              </a:rPr>
              <a:t>루트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노드의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/>
              <a:t>원소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96</a:t>
            </a:r>
            <a:r>
              <a:rPr lang="ko-KR" altLang="en-US" sz="1400" dirty="0">
                <a:solidFill>
                  <a:schemeClr val="tx1"/>
                </a:solidFill>
              </a:rPr>
              <a:t>을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  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출력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/>
              <a:t>루트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노드의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/>
              <a:t>원소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ko-KR" altLang="en-US" sz="1400" dirty="0">
                <a:solidFill>
                  <a:srgbClr val="FF0000"/>
                </a:solidFill>
              </a:rPr>
              <a:t>삭제</a:t>
            </a:r>
            <a:r>
              <a:rPr lang="ko-KR" altLang="en-US" sz="1400" dirty="0">
                <a:solidFill>
                  <a:schemeClr val="tx1"/>
                </a:solidFill>
              </a:rPr>
              <a:t>하여 </a:t>
            </a:r>
            <a:r>
              <a:rPr lang="ko-KR" altLang="en-US" sz="1400" dirty="0"/>
              <a:t>원소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ko-KR" altLang="en-US" sz="1400" dirty="0">
                <a:solidFill>
                  <a:srgbClr val="FF0000"/>
                </a:solidFill>
              </a:rPr>
              <a:t>네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개</a:t>
            </a:r>
            <a:r>
              <a:rPr lang="ko-KR" altLang="en-US" sz="1400" dirty="0">
                <a:solidFill>
                  <a:schemeClr val="tx1"/>
                </a:solidFill>
              </a:rPr>
              <a:t>로 줄었으므로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번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노드의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/>
              <a:t>자리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ko-KR" altLang="en-US" sz="1400" dirty="0">
                <a:solidFill>
                  <a:srgbClr val="FF0000"/>
                </a:solidFill>
              </a:rPr>
              <a:t>삭제</a:t>
            </a:r>
            <a:r>
              <a:rPr lang="ko-KR" altLang="en-US" sz="1400" dirty="0">
                <a:solidFill>
                  <a:schemeClr val="tx1"/>
                </a:solidFill>
              </a:rPr>
              <a:t>하고 </a:t>
            </a:r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번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  </a:t>
            </a:r>
            <a:r>
              <a:rPr lang="ko-KR" altLang="en-US" sz="1400" dirty="0"/>
              <a:t>자리</a:t>
            </a:r>
            <a:r>
              <a:rPr lang="ko-KR" altLang="en-US" sz="1400" dirty="0">
                <a:solidFill>
                  <a:schemeClr val="tx1"/>
                </a:solidFill>
              </a:rPr>
              <a:t>에 있던 </a:t>
            </a:r>
            <a:r>
              <a:rPr lang="ko-KR" altLang="en-US" sz="1400" dirty="0"/>
              <a:t>원소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ko-KR" altLang="en-US" sz="1400" dirty="0">
                <a:solidFill>
                  <a:srgbClr val="FF0000"/>
                </a:solidFill>
              </a:rPr>
              <a:t>루트</a:t>
            </a:r>
            <a:r>
              <a:rPr lang="ko-KR" altLang="en-US" sz="1400" dirty="0">
                <a:solidFill>
                  <a:schemeClr val="tx1"/>
                </a:solidFill>
              </a:rPr>
              <a:t> 노드 </a:t>
            </a:r>
            <a:r>
              <a:rPr lang="ko-KR" altLang="en-US" sz="1400" dirty="0"/>
              <a:t>자리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ko-KR" altLang="en-US" sz="1400" dirty="0">
                <a:solidFill>
                  <a:srgbClr val="FF0000"/>
                </a:solidFill>
              </a:rPr>
              <a:t>임시</a:t>
            </a:r>
            <a:r>
              <a:rPr lang="ko-KR" altLang="en-US" sz="1400" dirty="0">
                <a:solidFill>
                  <a:schemeClr val="tx1"/>
                </a:solidFill>
              </a:rPr>
              <a:t>로 </a:t>
            </a:r>
            <a:r>
              <a:rPr lang="ko-KR" altLang="en-US" sz="1400" dirty="0"/>
              <a:t>저장</a:t>
            </a:r>
            <a:endParaRPr lang="en-US" altLang="ko-KR" sz="1400" dirty="0"/>
          </a:p>
          <a:p>
            <a:pPr marL="357187" lvl="1" indent="0">
              <a:buNone/>
            </a:pPr>
            <a:br>
              <a:rPr lang="en-US" altLang="ko-KR" sz="1400" dirty="0">
                <a:solidFill>
                  <a:schemeClr val="tx1"/>
                </a:solidFill>
              </a:rPr>
            </a:br>
            <a:br>
              <a:rPr lang="en-US" altLang="ko-KR" sz="1400" dirty="0">
                <a:solidFill>
                  <a:schemeClr val="tx1"/>
                </a:solidFill>
              </a:rPr>
            </a:br>
            <a:br>
              <a:rPr lang="en-US" altLang="ko-KR" sz="1400" dirty="0">
                <a:solidFill>
                  <a:schemeClr val="tx1"/>
                </a:solidFill>
              </a:rPr>
            </a:br>
            <a:br>
              <a:rPr lang="en-US" altLang="ko-KR" sz="1400" dirty="0">
                <a:solidFill>
                  <a:schemeClr val="tx1"/>
                </a:solidFill>
              </a:rPr>
            </a:br>
            <a:br>
              <a:rPr lang="en-US" altLang="ko-KR" sz="1400" dirty="0">
                <a:solidFill>
                  <a:schemeClr val="tx1"/>
                </a:solidFill>
              </a:rPr>
            </a:b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2) </a:t>
            </a:r>
            <a:r>
              <a:rPr lang="ko-KR" altLang="en-US" sz="1400" dirty="0">
                <a:solidFill>
                  <a:srgbClr val="FF0000"/>
                </a:solidFill>
              </a:rPr>
              <a:t>루트</a:t>
            </a:r>
            <a:r>
              <a:rPr lang="ko-KR" altLang="en-US" sz="1400" dirty="0">
                <a:solidFill>
                  <a:schemeClr val="tx1"/>
                </a:solidFill>
              </a:rPr>
              <a:t> 노드를 </a:t>
            </a:r>
            <a:r>
              <a:rPr lang="ko-KR" altLang="en-US" sz="1400" dirty="0">
                <a:solidFill>
                  <a:srgbClr val="FF0000"/>
                </a:solidFill>
              </a:rPr>
              <a:t>삭제</a:t>
            </a:r>
            <a:r>
              <a:rPr lang="ko-KR" altLang="en-US" sz="1400" dirty="0">
                <a:solidFill>
                  <a:schemeClr val="tx1"/>
                </a:solidFill>
              </a:rPr>
              <a:t>하고 나머지 </a:t>
            </a:r>
            <a:r>
              <a:rPr lang="ko-KR" altLang="en-US" sz="1400" dirty="0"/>
              <a:t>원소</a:t>
            </a:r>
            <a:r>
              <a:rPr lang="ko-KR" altLang="en-US" sz="1400" dirty="0">
                <a:solidFill>
                  <a:schemeClr val="tx1"/>
                </a:solidFill>
              </a:rPr>
              <a:t>들에 대해 </a:t>
            </a:r>
            <a:r>
              <a:rPr lang="ko-KR" altLang="en-US" sz="1400" dirty="0" err="1"/>
              <a:t>히프</a:t>
            </a:r>
            <a:r>
              <a:rPr lang="ko-KR" altLang="en-US" sz="1400" dirty="0" err="1">
                <a:solidFill>
                  <a:schemeClr val="tx1"/>
                </a:solidFill>
              </a:rPr>
              <a:t>를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재구성</a:t>
            </a:r>
            <a:r>
              <a:rPr lang="ko-KR" altLang="en-US" sz="1400" dirty="0">
                <a:solidFill>
                  <a:schemeClr val="tx1"/>
                </a:solidFill>
              </a:rPr>
              <a:t>한 </a:t>
            </a:r>
            <a:r>
              <a:rPr lang="ko-KR" altLang="en-US" sz="1400" dirty="0">
                <a:solidFill>
                  <a:srgbClr val="FF0000"/>
                </a:solidFill>
              </a:rPr>
              <a:t>후</a:t>
            </a:r>
            <a:r>
              <a:rPr lang="ko-KR" altLang="en-US" sz="1400" dirty="0">
                <a:solidFill>
                  <a:schemeClr val="tx1"/>
                </a:solidFill>
              </a:rPr>
              <a:t>에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/>
              <a:t>삭제</a:t>
            </a:r>
            <a:r>
              <a:rPr lang="ko-KR" altLang="en-US" sz="1400" dirty="0">
                <a:solidFill>
                  <a:schemeClr val="tx1"/>
                </a:solidFill>
              </a:rPr>
              <a:t>된 </a:t>
            </a:r>
            <a:r>
              <a:rPr lang="ko-KR" altLang="en-US" sz="1400" dirty="0">
                <a:solidFill>
                  <a:srgbClr val="FF0000"/>
                </a:solidFill>
              </a:rPr>
              <a:t>루트</a:t>
            </a:r>
            <a:r>
              <a:rPr lang="ko-KR" altLang="en-US" sz="1400" dirty="0">
                <a:solidFill>
                  <a:schemeClr val="tx1"/>
                </a:solidFill>
              </a:rPr>
              <a:t> 노드의 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   </a:t>
            </a:r>
            <a:r>
              <a:rPr lang="ko-KR" altLang="en-US" sz="1400" dirty="0"/>
              <a:t>원소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45</a:t>
            </a:r>
            <a:r>
              <a:rPr lang="ko-KR" altLang="en-US" sz="1400" dirty="0">
                <a:solidFill>
                  <a:schemeClr val="tx1"/>
                </a:solidFill>
              </a:rPr>
              <a:t>를 출력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/>
              <a:t>루트</a:t>
            </a:r>
            <a:r>
              <a:rPr lang="ko-KR" altLang="en-US" sz="1400" dirty="0">
                <a:solidFill>
                  <a:schemeClr val="tx1"/>
                </a:solidFill>
              </a:rPr>
              <a:t> 노드의 </a:t>
            </a:r>
            <a:r>
              <a:rPr lang="ko-KR" altLang="en-US" sz="1400" dirty="0"/>
              <a:t>원소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ko-KR" altLang="en-US" sz="1400" dirty="0">
                <a:solidFill>
                  <a:srgbClr val="FF0000"/>
                </a:solidFill>
              </a:rPr>
              <a:t>삭제</a:t>
            </a:r>
            <a:r>
              <a:rPr lang="ko-KR" altLang="en-US" sz="1400" dirty="0">
                <a:solidFill>
                  <a:schemeClr val="tx1"/>
                </a:solidFill>
              </a:rPr>
              <a:t>하여 </a:t>
            </a:r>
            <a:r>
              <a:rPr lang="ko-KR" altLang="en-US" sz="1400" dirty="0"/>
              <a:t>원소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ko-KR" altLang="en-US" sz="1400" dirty="0">
                <a:solidFill>
                  <a:srgbClr val="FF0000"/>
                </a:solidFill>
              </a:rPr>
              <a:t>세 개</a:t>
            </a:r>
            <a:r>
              <a:rPr lang="ko-KR" altLang="en-US" sz="1400" dirty="0">
                <a:solidFill>
                  <a:schemeClr val="tx1"/>
                </a:solidFill>
              </a:rPr>
              <a:t>로 </a:t>
            </a:r>
            <a:r>
              <a:rPr lang="ko-KR" altLang="en-US" sz="1400" dirty="0" err="1">
                <a:solidFill>
                  <a:schemeClr val="tx1"/>
                </a:solidFill>
              </a:rPr>
              <a:t>줄었으므로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>
                <a:solidFill>
                  <a:schemeClr val="tx1"/>
                </a:solidFill>
              </a:rPr>
              <a:t>노드의 </a:t>
            </a:r>
            <a:r>
              <a:rPr lang="ko-KR" altLang="en-US" sz="1400" dirty="0"/>
              <a:t>자리</a:t>
            </a:r>
            <a:r>
              <a:rPr lang="ko-KR" altLang="en-US" sz="1400" dirty="0">
                <a:solidFill>
                  <a:schemeClr val="tx1"/>
                </a:solidFill>
              </a:rPr>
              <a:t>를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  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삭제</a:t>
            </a:r>
            <a:r>
              <a:rPr lang="ko-KR" altLang="en-US" sz="1400" dirty="0">
                <a:solidFill>
                  <a:schemeClr val="tx1"/>
                </a:solidFill>
              </a:rPr>
              <a:t>하고 </a:t>
            </a:r>
            <a:r>
              <a:rPr lang="en-US" altLang="ko-KR" sz="1400" dirty="0">
                <a:solidFill>
                  <a:schemeClr val="tx1"/>
                </a:solidFill>
              </a:rPr>
              <a:t>4</a:t>
            </a:r>
            <a:r>
              <a:rPr lang="ko-KR" altLang="en-US" sz="1400" dirty="0">
                <a:solidFill>
                  <a:schemeClr val="tx1"/>
                </a:solidFill>
              </a:rPr>
              <a:t>번 자리에 있던 원소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ko-KR" altLang="en-US" sz="1400" dirty="0">
                <a:solidFill>
                  <a:srgbClr val="FF0000"/>
                </a:solidFill>
              </a:rPr>
              <a:t>루트</a:t>
            </a:r>
            <a:r>
              <a:rPr lang="ko-KR" altLang="en-US" sz="1400" dirty="0">
                <a:solidFill>
                  <a:schemeClr val="tx1"/>
                </a:solidFill>
              </a:rPr>
              <a:t> 노드 </a:t>
            </a:r>
            <a:r>
              <a:rPr lang="ko-KR" altLang="en-US" sz="1400" dirty="0"/>
              <a:t>자리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ko-KR" altLang="en-US" sz="1400" dirty="0">
                <a:solidFill>
                  <a:srgbClr val="FF0000"/>
                </a:solidFill>
              </a:rPr>
              <a:t>임시</a:t>
            </a:r>
            <a:r>
              <a:rPr lang="ko-KR" altLang="en-US" sz="1400" dirty="0">
                <a:solidFill>
                  <a:schemeClr val="tx1"/>
                </a:solidFill>
              </a:rPr>
              <a:t>로 </a:t>
            </a:r>
            <a:r>
              <a:rPr lang="ko-KR" altLang="en-US" sz="1400" dirty="0"/>
              <a:t>저장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57187" lvl="1" indent="0">
              <a:buNone/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993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히프의 개념과 연산 및 구현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91" y="2328221"/>
            <a:ext cx="6670618" cy="143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91" y="5135393"/>
            <a:ext cx="6670618" cy="147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1851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7187" lvl="1" indent="0">
              <a:buNone/>
            </a:pPr>
            <a:r>
              <a:rPr lang="en-US" altLang="ko-KR" sz="1400" dirty="0"/>
              <a:t>3) </a:t>
            </a:r>
            <a:r>
              <a:rPr lang="ko-KR" altLang="en-US" sz="1400" dirty="0">
                <a:solidFill>
                  <a:srgbClr val="FF0000"/>
                </a:solidFill>
              </a:rPr>
              <a:t>루트</a:t>
            </a:r>
            <a:r>
              <a:rPr lang="ko-KR" altLang="en-US" sz="1400" dirty="0"/>
              <a:t> 노드를 </a:t>
            </a:r>
            <a:r>
              <a:rPr lang="ko-KR" altLang="en-US" sz="1400" dirty="0">
                <a:solidFill>
                  <a:srgbClr val="FF0000"/>
                </a:solidFill>
              </a:rPr>
              <a:t>삭제</a:t>
            </a:r>
            <a:r>
              <a:rPr lang="ko-KR" altLang="en-US" sz="1400" dirty="0"/>
              <a:t>하고 나머지 원소들에 대해 </a:t>
            </a:r>
            <a:r>
              <a:rPr lang="ko-KR" altLang="en-US" sz="1400" dirty="0" err="1"/>
              <a:t>히프를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재구성</a:t>
            </a:r>
            <a:r>
              <a:rPr lang="ko-KR" altLang="en-US" sz="1400" dirty="0"/>
              <a:t>한 </a:t>
            </a:r>
            <a:r>
              <a:rPr lang="ko-KR" altLang="en-US" sz="1400" dirty="0">
                <a:solidFill>
                  <a:srgbClr val="FF0000"/>
                </a:solidFill>
              </a:rPr>
              <a:t>후</a:t>
            </a:r>
            <a:r>
              <a:rPr lang="ko-KR" altLang="en-US" sz="1400" dirty="0"/>
              <a:t>에</a:t>
            </a:r>
            <a:r>
              <a:rPr lang="en-US" altLang="ko-KR" sz="1400" dirty="0"/>
              <a:t>, </a:t>
            </a:r>
            <a:r>
              <a:rPr lang="ko-KR" altLang="en-US" sz="1400" dirty="0"/>
              <a:t>삭제된 </a:t>
            </a:r>
            <a:r>
              <a:rPr lang="ko-KR" altLang="en-US" sz="1400" dirty="0">
                <a:solidFill>
                  <a:srgbClr val="FF0000"/>
                </a:solidFill>
              </a:rPr>
              <a:t>루트</a:t>
            </a:r>
            <a:r>
              <a:rPr lang="ko-KR" altLang="en-US" sz="1400" dirty="0"/>
              <a:t> 노드의</a:t>
            </a:r>
            <a:br>
              <a:rPr lang="en-US" altLang="ko-KR" sz="1400" dirty="0"/>
            </a:br>
            <a:r>
              <a:rPr lang="en-US" altLang="ko-KR" sz="1400" dirty="0"/>
              <a:t>  </a:t>
            </a:r>
            <a:r>
              <a:rPr lang="ko-KR" altLang="en-US" sz="1400" dirty="0"/>
              <a:t> 원소 </a:t>
            </a:r>
            <a:r>
              <a:rPr lang="en-US" altLang="ko-KR" sz="1400" dirty="0">
                <a:solidFill>
                  <a:srgbClr val="FF0000"/>
                </a:solidFill>
              </a:rPr>
              <a:t>19</a:t>
            </a:r>
            <a:r>
              <a:rPr lang="ko-KR" altLang="en-US" sz="1400" dirty="0"/>
              <a:t>를 </a:t>
            </a:r>
            <a:r>
              <a:rPr lang="ko-KR" altLang="en-US" sz="1400" dirty="0">
                <a:solidFill>
                  <a:srgbClr val="FF0000"/>
                </a:solidFill>
              </a:rPr>
              <a:t>출력</a:t>
            </a:r>
            <a:r>
              <a:rPr lang="en-US" altLang="ko-KR" sz="1400" dirty="0"/>
              <a:t>. </a:t>
            </a:r>
            <a:r>
              <a:rPr lang="ko-KR" altLang="en-US" sz="1400" dirty="0">
                <a:solidFill>
                  <a:srgbClr val="0000CC"/>
                </a:solidFill>
              </a:rPr>
              <a:t>루트</a:t>
            </a:r>
            <a:r>
              <a:rPr lang="ko-KR" altLang="en-US" sz="1400" dirty="0"/>
              <a:t> 노드의 </a:t>
            </a:r>
            <a:r>
              <a:rPr lang="ko-KR" altLang="en-US" sz="1400" dirty="0">
                <a:solidFill>
                  <a:srgbClr val="0000CC"/>
                </a:solidFill>
              </a:rPr>
              <a:t>원소</a:t>
            </a:r>
            <a:r>
              <a:rPr lang="ko-KR" altLang="en-US" sz="1400" dirty="0"/>
              <a:t>를 </a:t>
            </a:r>
            <a:r>
              <a:rPr lang="ko-KR" altLang="en-US" sz="1400" dirty="0">
                <a:solidFill>
                  <a:srgbClr val="FF0000"/>
                </a:solidFill>
              </a:rPr>
              <a:t>삭제</a:t>
            </a:r>
            <a:r>
              <a:rPr lang="ko-KR" altLang="en-US" sz="1400" dirty="0"/>
              <a:t>하여 원소가 </a:t>
            </a:r>
            <a:r>
              <a:rPr lang="ko-KR" altLang="en-US" sz="1400" dirty="0">
                <a:solidFill>
                  <a:srgbClr val="FF0000"/>
                </a:solidFill>
              </a:rPr>
              <a:t>두 개</a:t>
            </a:r>
            <a:r>
              <a:rPr lang="ko-KR" altLang="en-US" sz="1400" dirty="0"/>
              <a:t>로 </a:t>
            </a:r>
            <a:r>
              <a:rPr lang="ko-KR" altLang="en-US" sz="1400" dirty="0" err="1"/>
              <a:t>줄었으므로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번</a:t>
            </a:r>
            <a:r>
              <a:rPr lang="ko-KR" altLang="en-US" sz="1400" dirty="0"/>
              <a:t> 노드의</a:t>
            </a:r>
            <a:br>
              <a:rPr lang="en-US" altLang="ko-KR" sz="1400" dirty="0"/>
            </a:br>
            <a:r>
              <a:rPr lang="en-US" altLang="ko-KR" sz="1400" dirty="0"/>
              <a:t>  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0000CC"/>
                </a:solidFill>
              </a:rPr>
              <a:t>자리</a:t>
            </a:r>
            <a:r>
              <a:rPr lang="ko-KR" altLang="en-US" sz="1400" dirty="0"/>
              <a:t>를 </a:t>
            </a:r>
            <a:r>
              <a:rPr lang="ko-KR" altLang="en-US" sz="1400" dirty="0">
                <a:solidFill>
                  <a:srgbClr val="FF0000"/>
                </a:solidFill>
              </a:rPr>
              <a:t>삭제</a:t>
            </a:r>
            <a:r>
              <a:rPr lang="ko-KR" altLang="en-US" sz="1400" dirty="0"/>
              <a:t>하고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번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0000CC"/>
                </a:solidFill>
              </a:rPr>
              <a:t>자리</a:t>
            </a:r>
            <a:r>
              <a:rPr lang="ko-KR" altLang="en-US" sz="1400" dirty="0"/>
              <a:t>에 있던 원소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/>
              <a:t>은 </a:t>
            </a:r>
            <a:r>
              <a:rPr lang="ko-KR" altLang="en-US" sz="1400" dirty="0">
                <a:solidFill>
                  <a:srgbClr val="FF0000"/>
                </a:solidFill>
              </a:rPr>
              <a:t>루트</a:t>
            </a:r>
            <a:r>
              <a:rPr lang="ko-KR" altLang="en-US" sz="1400" dirty="0">
                <a:solidFill>
                  <a:schemeClr val="tx1"/>
                </a:solidFill>
              </a:rPr>
              <a:t> 노드 </a:t>
            </a:r>
            <a:r>
              <a:rPr lang="ko-KR" altLang="en-US" sz="1400" dirty="0"/>
              <a:t>자리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ko-KR" altLang="en-US" sz="1400" dirty="0">
                <a:solidFill>
                  <a:srgbClr val="FF0000"/>
                </a:solidFill>
              </a:rPr>
              <a:t>임시</a:t>
            </a:r>
            <a:r>
              <a:rPr lang="ko-KR" altLang="en-US" sz="1400" dirty="0">
                <a:solidFill>
                  <a:schemeClr val="tx1"/>
                </a:solidFill>
              </a:rPr>
              <a:t>로 </a:t>
            </a:r>
            <a:r>
              <a:rPr lang="ko-KR" altLang="en-US" sz="1400" dirty="0"/>
              <a:t>저장</a:t>
            </a:r>
            <a:r>
              <a:rPr lang="en-US" altLang="ko-KR" sz="1400" dirty="0"/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현재의 부모 노드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  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prstClr val="black"/>
                </a:solidFill>
              </a:rPr>
              <a:t>보다 </a:t>
            </a:r>
            <a:r>
              <a:rPr lang="ko-KR" altLang="en-US" sz="1400" dirty="0">
                <a:solidFill>
                  <a:srgbClr val="FF0000"/>
                </a:solidFill>
              </a:rPr>
              <a:t>크므로</a:t>
            </a:r>
            <a:r>
              <a:rPr lang="ko-KR" altLang="en-US" sz="1400" dirty="0">
                <a:solidFill>
                  <a:prstClr val="black"/>
                </a:solidFill>
              </a:rPr>
              <a:t> 부모 노드와 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/>
              <a:t>자리</a:t>
            </a:r>
            <a:r>
              <a:rPr lang="ko-KR" altLang="en-US" sz="1400" dirty="0">
                <a:solidFill>
                  <a:prstClr val="black"/>
                </a:solidFill>
              </a:rPr>
              <a:t>를 </a:t>
            </a:r>
            <a:r>
              <a:rPr lang="ko-KR" altLang="en-US" sz="1400" dirty="0">
                <a:solidFill>
                  <a:srgbClr val="FF0000"/>
                </a:solidFill>
              </a:rPr>
              <a:t>맞바꿈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marL="628650" lvl="2" indent="0">
              <a:buNone/>
            </a:pPr>
            <a:endParaRPr lang="en-US" altLang="ko-KR" sz="1400" dirty="0"/>
          </a:p>
          <a:p>
            <a:pPr marL="627062" lvl="2" indent="0">
              <a:buNone/>
            </a:pPr>
            <a:r>
              <a:rPr lang="en-US" altLang="ko-KR" sz="1400" dirty="0"/>
              <a:t>4) ) </a:t>
            </a:r>
            <a:r>
              <a:rPr lang="ko-KR" altLang="en-US" sz="1400" dirty="0">
                <a:solidFill>
                  <a:srgbClr val="FF0000"/>
                </a:solidFill>
              </a:rPr>
              <a:t>루트</a:t>
            </a:r>
            <a:r>
              <a:rPr lang="ko-KR" altLang="en-US" sz="1400" dirty="0"/>
              <a:t> 노드를 </a:t>
            </a:r>
            <a:r>
              <a:rPr lang="ko-KR" altLang="en-US" sz="1400" dirty="0">
                <a:solidFill>
                  <a:srgbClr val="FF0000"/>
                </a:solidFill>
              </a:rPr>
              <a:t>삭제</a:t>
            </a:r>
            <a:r>
              <a:rPr lang="ko-KR" altLang="en-US" sz="1400" dirty="0"/>
              <a:t>하고 나머지 원소들에 대해 </a:t>
            </a:r>
            <a:r>
              <a:rPr lang="ko-KR" altLang="en-US" sz="1400" dirty="0" err="1"/>
              <a:t>히프를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재구성</a:t>
            </a:r>
            <a:r>
              <a:rPr lang="ko-KR" altLang="en-US" sz="1400" dirty="0"/>
              <a:t>한 </a:t>
            </a:r>
            <a:r>
              <a:rPr lang="ko-KR" altLang="en-US" sz="1400" dirty="0">
                <a:solidFill>
                  <a:srgbClr val="FF0000"/>
                </a:solidFill>
              </a:rPr>
              <a:t>후</a:t>
            </a:r>
            <a:r>
              <a:rPr lang="ko-KR" altLang="en-US" sz="1400" dirty="0"/>
              <a:t>에</a:t>
            </a:r>
            <a:r>
              <a:rPr lang="en-US" altLang="ko-KR" sz="1400" dirty="0"/>
              <a:t>, </a:t>
            </a:r>
            <a:r>
              <a:rPr lang="ko-KR" altLang="en-US" sz="1400" dirty="0"/>
              <a:t>삭제된 </a:t>
            </a:r>
            <a:r>
              <a:rPr lang="ko-KR" altLang="en-US" sz="1400" dirty="0">
                <a:solidFill>
                  <a:srgbClr val="FF0000"/>
                </a:solidFill>
              </a:rPr>
              <a:t>루트</a:t>
            </a:r>
            <a:r>
              <a:rPr lang="ko-KR" altLang="en-US" sz="1400" dirty="0"/>
              <a:t> 노드의 </a:t>
            </a:r>
            <a:r>
              <a:rPr lang="ko-KR" altLang="en-US" sz="1400" dirty="0">
                <a:solidFill>
                  <a:srgbClr val="0000CC"/>
                </a:solidFill>
              </a:rPr>
              <a:t>원소</a:t>
            </a:r>
            <a:br>
              <a:rPr lang="en-US" altLang="ko-KR" sz="1400" dirty="0">
                <a:solidFill>
                  <a:srgbClr val="0000CC"/>
                </a:solidFill>
              </a:rPr>
            </a:br>
            <a:r>
              <a:rPr lang="en-US" altLang="ko-KR" sz="1400" dirty="0"/>
              <a:t>   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/>
              <a:t>을 </a:t>
            </a:r>
            <a:r>
              <a:rPr lang="ko-KR" altLang="en-US" sz="1400" dirty="0">
                <a:solidFill>
                  <a:srgbClr val="FF0000"/>
                </a:solidFill>
              </a:rPr>
              <a:t>출력</a:t>
            </a:r>
            <a:r>
              <a:rPr lang="en-US" altLang="ko-KR" sz="1400" dirty="0"/>
              <a:t>. </a:t>
            </a:r>
            <a:r>
              <a:rPr lang="ko-KR" altLang="en-US" sz="1400" dirty="0"/>
              <a:t>루트 </a:t>
            </a:r>
            <a:r>
              <a:rPr lang="ko-KR" altLang="en-US" sz="1400" dirty="0" err="1"/>
              <a:t>노드의</a:t>
            </a:r>
            <a:r>
              <a:rPr lang="ko-KR" altLang="en-US" sz="1400" dirty="0"/>
              <a:t> 원소를 삭제하여 원소가 </a:t>
            </a:r>
            <a:r>
              <a:rPr lang="ko-KR" altLang="en-US" sz="1400" dirty="0">
                <a:solidFill>
                  <a:srgbClr val="FF0000"/>
                </a:solidFill>
              </a:rPr>
              <a:t>한 개</a:t>
            </a:r>
            <a:r>
              <a:rPr lang="ko-KR" altLang="en-US" sz="1400" dirty="0"/>
              <a:t>로 줄었으므로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번</a:t>
            </a:r>
            <a:r>
              <a:rPr lang="ko-KR" altLang="en-US" sz="1400" dirty="0"/>
              <a:t> 노드의 자리를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 삭제하고 </a:t>
            </a:r>
            <a:r>
              <a:rPr lang="en-US" altLang="ko-KR" sz="1400" dirty="0"/>
              <a:t>2</a:t>
            </a:r>
            <a:r>
              <a:rPr lang="ko-KR" altLang="en-US" sz="1400" dirty="0"/>
              <a:t>번 자리에 있던 원소 </a:t>
            </a:r>
            <a:r>
              <a:rPr lang="en-US" altLang="ko-KR" sz="1400" dirty="0"/>
              <a:t>10</a:t>
            </a:r>
            <a:r>
              <a:rPr lang="ko-KR" altLang="en-US" sz="1400" dirty="0"/>
              <a:t>은 루트 </a:t>
            </a:r>
            <a:r>
              <a:rPr lang="ko-KR" altLang="en-US" sz="1400" dirty="0" err="1"/>
              <a:t>노드</a:t>
            </a:r>
            <a:r>
              <a:rPr lang="ko-KR" altLang="en-US" sz="1400" dirty="0"/>
              <a:t> 자리에 임시로 저장</a:t>
            </a:r>
            <a:r>
              <a:rPr lang="en-US" altLang="ko-KR" sz="1400" dirty="0"/>
              <a:t>. </a:t>
            </a:r>
            <a:r>
              <a:rPr lang="ko-KR" altLang="en-US" sz="1400" dirty="0"/>
              <a:t>원소 </a:t>
            </a:r>
            <a:r>
              <a:rPr lang="en-US" altLang="ko-KR" sz="1400" dirty="0"/>
              <a:t>10</a:t>
            </a:r>
            <a:r>
              <a:rPr lang="ko-KR" altLang="en-US" sz="1400" dirty="0"/>
              <a:t>의 현재 위치가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 단말 노드로 비교할 자식 노드가 없으므로 현재 위치를 확정</a:t>
            </a:r>
            <a:endParaRPr lang="en-US" altLang="ko-KR" sz="1400" dirty="0"/>
          </a:p>
        </p:txBody>
      </p:sp>
      <p:sp>
        <p:nvSpPr>
          <p:cNvPr id="993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히프의 개념과 연산 및 구현</a:t>
            </a:r>
            <a:endParaRPr lang="ko-KR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119" y="2569485"/>
            <a:ext cx="6223762" cy="117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378958"/>
            <a:ext cx="3363521" cy="1210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37305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sz="1400" dirty="0"/>
              <a:t>5) </a:t>
            </a:r>
            <a:r>
              <a:rPr lang="ko-KR" altLang="en-US" sz="1400" dirty="0"/>
              <a:t>루트 노드를 </a:t>
            </a:r>
            <a:r>
              <a:rPr lang="ko-KR" altLang="en-US" sz="1400" dirty="0">
                <a:solidFill>
                  <a:srgbClr val="FF0000"/>
                </a:solidFill>
              </a:rPr>
              <a:t>삭제</a:t>
            </a:r>
            <a:r>
              <a:rPr lang="ko-KR" altLang="en-US" sz="1400" dirty="0"/>
              <a:t>하고 삭제된 루트 노드의 원소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/>
              <a:t>을 </a:t>
            </a:r>
            <a:r>
              <a:rPr lang="ko-KR" altLang="en-US" sz="1400" dirty="0">
                <a:solidFill>
                  <a:srgbClr val="FF0000"/>
                </a:solidFill>
              </a:rPr>
              <a:t>출력</a:t>
            </a:r>
            <a:r>
              <a:rPr lang="en-US" altLang="ko-KR" sz="1400" dirty="0"/>
              <a:t>. </a:t>
            </a:r>
            <a:r>
              <a:rPr lang="ko-KR" altLang="en-US" sz="1400" dirty="0"/>
              <a:t>원소가 다섯 개인 </a:t>
            </a:r>
            <a:r>
              <a:rPr lang="ko-KR" altLang="en-US" sz="1400" dirty="0" err="1"/>
              <a:t>히프에서</a:t>
            </a:r>
            <a:r>
              <a:rPr lang="ko-KR" altLang="en-US" sz="1400" dirty="0"/>
              <a:t> 삭제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 연산을 다섯 번 수행하였으므로 </a:t>
            </a:r>
            <a:r>
              <a:rPr lang="ko-KR" altLang="en-US" sz="1400" dirty="0" err="1">
                <a:solidFill>
                  <a:srgbClr val="0000CC"/>
                </a:solidFill>
              </a:rPr>
              <a:t>히프가</a:t>
            </a:r>
            <a:r>
              <a:rPr lang="ko-KR" altLang="en-US" sz="1400" dirty="0">
                <a:solidFill>
                  <a:srgbClr val="0000CC"/>
                </a:solidFill>
              </a:rPr>
              <a:t> 공백이 됨</a:t>
            </a:r>
            <a:r>
              <a:rPr lang="en-US" altLang="ko-KR" sz="1400" dirty="0">
                <a:solidFill>
                  <a:srgbClr val="0000CC"/>
                </a:solidFill>
              </a:rPr>
              <a:t>.</a:t>
            </a:r>
          </a:p>
        </p:txBody>
      </p:sp>
      <p:sp>
        <p:nvSpPr>
          <p:cNvPr id="993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히프의 개념과 연산 및 구현</a:t>
            </a:r>
            <a:endParaRPr lang="ko-KR" alt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00808"/>
            <a:ext cx="15621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3484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0089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일반 </a:t>
            </a:r>
            <a:r>
              <a:rPr lang="ko-KR" altLang="en-US" dirty="0" err="1"/>
              <a:t>트리</a:t>
            </a:r>
            <a:r>
              <a:rPr lang="ko-KR" altLang="en-US" dirty="0" err="1">
                <a:solidFill>
                  <a:schemeClr val="tx1"/>
                </a:solidFill>
              </a:rPr>
              <a:t>를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/>
              <a:t>이진 </a:t>
            </a:r>
            <a:r>
              <a:rPr lang="ko-KR" altLang="en-US" dirty="0" err="1"/>
              <a:t>트리</a:t>
            </a:r>
            <a:r>
              <a:rPr lang="ko-KR" altLang="en-US" dirty="0" err="1">
                <a:solidFill>
                  <a:schemeClr val="tx1"/>
                </a:solidFill>
              </a:rPr>
              <a:t>로</a:t>
            </a:r>
            <a:r>
              <a:rPr lang="ko-KR" altLang="en-US" dirty="0"/>
              <a:t> 변환</a:t>
            </a:r>
          </a:p>
        </p:txBody>
      </p:sp>
      <p:sp>
        <p:nvSpPr>
          <p:cNvPr id="1536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이진트리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개념과 구조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698099"/>
            <a:ext cx="7894431" cy="353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093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이진트리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개념과 구조 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4" y="1678471"/>
            <a:ext cx="8231832" cy="400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3059832" y="1196752"/>
            <a:ext cx="1728192" cy="1683122"/>
            <a:chOff x="3059832" y="1196752"/>
            <a:chExt cx="1728192" cy="168312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9832" y="1196752"/>
              <a:ext cx="1728192" cy="1683122"/>
            </a:xfrm>
            <a:prstGeom prst="rect">
              <a:avLst/>
            </a:prstGeom>
          </p:spPr>
        </p:pic>
        <p:cxnSp>
          <p:nvCxnSpPr>
            <p:cNvPr id="4" name="직선 화살표 연결선 3"/>
            <p:cNvCxnSpPr/>
            <p:nvPr/>
          </p:nvCxnSpPr>
          <p:spPr>
            <a:xfrm>
              <a:off x="3491880" y="1916832"/>
              <a:ext cx="864096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>
              <a:off x="3275856" y="2276872"/>
              <a:ext cx="216024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>
              <a:off x="4257696" y="2348880"/>
              <a:ext cx="458320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3537600" y="2708920"/>
              <a:ext cx="180000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4513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이진트리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추상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03" y="1137484"/>
            <a:ext cx="8548618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이진트리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추상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09" y="1052736"/>
            <a:ext cx="8510036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358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lvl="1" eaLnBrk="1" hangingPunct="1">
                  <a:defRPr/>
                </a:pPr>
                <a:r>
                  <a:rPr lang="ko-KR" altLang="en-US" dirty="0"/>
                  <a:t>이진트리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</a:t>
                </a:r>
                <a:r>
                  <a:rPr lang="ko-KR" altLang="en-US" dirty="0"/>
                  <a:t>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특성</a:t>
                </a:r>
              </a:p>
              <a:p>
                <a:pPr lvl="2" eaLnBrk="1" hangingPunct="1">
                  <a:defRPr/>
                </a:pPr>
                <a:r>
                  <a:rPr lang="ko-KR" altLang="en-US" dirty="0">
                    <a:solidFill>
                      <a:srgbClr val="0000CC"/>
                    </a:solidFill>
                  </a:rPr>
                  <a:t>정의</a:t>
                </a:r>
                <a:r>
                  <a:rPr lang="en-US" altLang="ko-KR" dirty="0">
                    <a:solidFill>
                      <a:srgbClr val="0000CC"/>
                    </a:solidFill>
                  </a:rPr>
                  <a:t>1)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노드가</a:t>
                </a:r>
                <a:r>
                  <a:rPr lang="ko-KR" altLang="en-US" dirty="0"/>
                  <a:t> </a:t>
                </a:r>
                <a:r>
                  <a:rPr lang="en-US" altLang="ko-KR" dirty="0">
                    <a:solidFill>
                      <a:srgbClr val="0000CC"/>
                    </a:solidFill>
                  </a:rPr>
                  <a:t>n</a:t>
                </a:r>
                <a:r>
                  <a:rPr lang="ko-KR" altLang="en-US" dirty="0">
                    <a:solidFill>
                      <a:srgbClr val="0000CC"/>
                    </a:solidFill>
                  </a:rPr>
                  <a:t>개</a:t>
                </a:r>
                <a:r>
                  <a:rPr lang="ko-KR" altLang="en-US" dirty="0"/>
                  <a:t>인 이진 </a:t>
                </a:r>
                <a:r>
                  <a:rPr lang="ko-KR" altLang="en-US" dirty="0" err="1"/>
                  <a:t>트리는</a:t>
                </a:r>
                <a:r>
                  <a:rPr lang="ko-KR" altLang="en-US" dirty="0"/>
                  <a:t> 항상 </a:t>
                </a:r>
                <a:r>
                  <a:rPr lang="ko-KR" altLang="en-US" dirty="0">
                    <a:solidFill>
                      <a:srgbClr val="0000CC"/>
                    </a:solidFill>
                  </a:rPr>
                  <a:t>간선</a:t>
                </a:r>
                <a:r>
                  <a:rPr lang="ko-KR" altLang="en-US" dirty="0"/>
                  <a:t>이 </a:t>
                </a:r>
                <a:r>
                  <a:rPr lang="en-US" altLang="ko-KR" dirty="0"/>
                  <a:t>(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n-1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개임</a:t>
                </a:r>
                <a:endParaRPr lang="en-US" altLang="ko-KR" dirty="0"/>
              </a:p>
              <a:p>
                <a:pPr lvl="3" eaLnBrk="1" hangingPunct="1"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루트를 제외한 </a:t>
                </a:r>
                <a:r>
                  <a:rPr lang="en-US" altLang="ko-KR" dirty="0">
                    <a:latin typeface="+mn-ea"/>
                    <a:ea typeface="+mn-ea"/>
                  </a:rPr>
                  <a:t>(n-1)</a:t>
                </a:r>
                <a:r>
                  <a:rPr lang="ko-KR" altLang="en-US" dirty="0">
                    <a:latin typeface="+mn-ea"/>
                    <a:ea typeface="+mn-ea"/>
                  </a:rPr>
                  <a:t>개의 </a:t>
                </a:r>
                <a:r>
                  <a:rPr lang="ko-KR" altLang="en-US" dirty="0" err="1">
                    <a:latin typeface="+mn-ea"/>
                    <a:ea typeface="+mn-ea"/>
                  </a:rPr>
                  <a:t>노드가</a:t>
                </a:r>
                <a:r>
                  <a:rPr lang="ko-KR" altLang="en-US" dirty="0">
                    <a:latin typeface="+mn-ea"/>
                    <a:ea typeface="+mn-ea"/>
                  </a:rPr>
                  <a:t> 부모 </a:t>
                </a:r>
                <a:r>
                  <a:rPr lang="ko-KR" altLang="en-US" dirty="0" err="1">
                    <a:latin typeface="+mn-ea"/>
                    <a:ea typeface="+mn-ea"/>
                  </a:rPr>
                  <a:t>노드와</a:t>
                </a:r>
                <a:r>
                  <a:rPr lang="ko-KR" altLang="en-US" dirty="0">
                    <a:latin typeface="+mn-ea"/>
                    <a:ea typeface="+mn-ea"/>
                  </a:rPr>
                  <a:t> 연결되는 한 개의 간선을 가짐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 lvl="3" eaLnBrk="1" hangingPunct="1">
                  <a:lnSpc>
                    <a:spcPct val="110000"/>
                  </a:lnSpc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 lvl="2" eaLnBrk="1" hangingPunct="1">
                  <a:defRPr/>
                </a:pPr>
                <a:r>
                  <a:rPr lang="ko-KR" altLang="en-US" dirty="0">
                    <a:solidFill>
                      <a:srgbClr val="0000CC"/>
                    </a:solidFill>
                  </a:rPr>
                  <a:t>정의</a:t>
                </a:r>
                <a:r>
                  <a:rPr lang="en-US" altLang="ko-KR" dirty="0">
                    <a:solidFill>
                      <a:srgbClr val="0000CC"/>
                    </a:solidFill>
                  </a:rPr>
                  <a:t>2)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높이가 </a:t>
                </a:r>
                <a:r>
                  <a:rPr lang="en-US" altLang="ko-KR" dirty="0">
                    <a:solidFill>
                      <a:srgbClr val="0000CC"/>
                    </a:solidFill>
                  </a:rPr>
                  <a:t>h</a:t>
                </a:r>
                <a:r>
                  <a:rPr lang="ko-KR" altLang="en-US" dirty="0">
                    <a:solidFill>
                      <a:srgbClr val="0000CC"/>
                    </a:solidFill>
                  </a:rPr>
                  <a:t>인</a:t>
                </a:r>
                <a:r>
                  <a:rPr lang="ko-KR" altLang="en-US" dirty="0"/>
                  <a:t> 이진 </a:t>
                </a:r>
                <a:r>
                  <a:rPr lang="ko-KR" altLang="en-US" dirty="0" err="1"/>
                  <a:t>트리가</a:t>
                </a:r>
                <a:r>
                  <a:rPr lang="ko-KR" altLang="en-US" dirty="0"/>
                  <a:t> 가질 수 있는 </a:t>
                </a:r>
                <a:r>
                  <a:rPr lang="ko-KR" altLang="en-US" dirty="0" err="1"/>
                  <a:t>노드</a:t>
                </a:r>
                <a:r>
                  <a:rPr lang="ko-KR" altLang="en-US" dirty="0"/>
                  <a:t> </a:t>
                </a:r>
                <a:r>
                  <a:rPr lang="ko-KR" altLang="en-US" dirty="0">
                    <a:solidFill>
                      <a:srgbClr val="0000CC"/>
                    </a:solidFill>
                  </a:rPr>
                  <a:t>개수</a:t>
                </a:r>
                <a:r>
                  <a:rPr lang="ko-KR" altLang="en-US" dirty="0"/>
                  <a:t>는 </a:t>
                </a:r>
                <a:r>
                  <a:rPr lang="ko-KR" altLang="en-US" dirty="0">
                    <a:solidFill>
                      <a:srgbClr val="0000CC"/>
                    </a:solidFill>
                  </a:rPr>
                  <a:t>최소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h+1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개이며</a:t>
                </a:r>
                <a:r>
                  <a:rPr lang="en-US" altLang="ko-KR" dirty="0"/>
                  <a:t>, </a:t>
                </a:r>
                <a:br>
                  <a:rPr lang="en-US" altLang="ko-KR" dirty="0"/>
                </a:br>
                <a:r>
                  <a:rPr lang="ko-KR" altLang="en-US" dirty="0">
                    <a:solidFill>
                      <a:srgbClr val="0000CC"/>
                    </a:solidFill>
                  </a:rPr>
                  <a:t>최대</a:t>
                </a:r>
                <a:r>
                  <a:rPr lang="en-US" altLang="ko-KR" dirty="0"/>
                  <a:t>(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ko-KR" baseline="30000" dirty="0">
                    <a:solidFill>
                      <a:srgbClr val="FF0000"/>
                    </a:solidFill>
                  </a:rPr>
                  <a:t>h+1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-1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개</a:t>
                </a:r>
                <a:endParaRPr lang="en-US" altLang="ko-KR" dirty="0"/>
              </a:p>
              <a:p>
                <a:pPr lvl="3" eaLnBrk="1" hangingPunct="1">
                  <a:defRPr/>
                </a:pPr>
                <a:r>
                  <a:rPr lang="ko-KR" altLang="en-US" dirty="0"/>
                  <a:t>이진 </a:t>
                </a:r>
                <a:r>
                  <a:rPr lang="ko-KR" altLang="en-US" dirty="0" err="1"/>
                  <a:t>트리의</a:t>
                </a:r>
                <a:r>
                  <a:rPr lang="ko-KR" altLang="en-US" dirty="0"/>
                  <a:t> 높이가 </a:t>
                </a:r>
                <a:r>
                  <a:rPr lang="en-US" altLang="ko-KR" dirty="0"/>
                  <a:t>h</a:t>
                </a:r>
                <a:r>
                  <a:rPr lang="ko-KR" altLang="en-US" dirty="0"/>
                  <a:t>가 되려면 한 레벨에 최소한 한 개의 노드가 있어야 하므로 높이가</a:t>
                </a:r>
                <a:br>
                  <a:rPr lang="en-US" altLang="ko-KR" dirty="0"/>
                </a:br>
                <a:r>
                  <a:rPr lang="ko-KR" altLang="en-US" dirty="0"/>
                  <a:t> </a:t>
                </a:r>
                <a:r>
                  <a:rPr lang="en-US" altLang="ko-KR" dirty="0"/>
                  <a:t>h</a:t>
                </a:r>
                <a:r>
                  <a:rPr lang="ko-KR" altLang="en-US" dirty="0"/>
                  <a:t>인 이진 </a:t>
                </a:r>
                <a:r>
                  <a:rPr lang="ko-KR" altLang="en-US" dirty="0" err="1"/>
                  <a:t>트리의</a:t>
                </a:r>
                <a:r>
                  <a:rPr lang="ko-KR" altLang="en-US" dirty="0"/>
                  <a:t> 최소 </a:t>
                </a:r>
                <a:r>
                  <a:rPr lang="ko-KR" altLang="en-US" dirty="0" err="1"/>
                  <a:t>노드의</a:t>
                </a:r>
                <a:r>
                  <a:rPr lang="ko-KR" altLang="en-US" dirty="0"/>
                  <a:t> 개수는 </a:t>
                </a:r>
                <a:r>
                  <a:rPr lang="en-US" altLang="ko-KR" dirty="0"/>
                  <a:t>(h+1)</a:t>
                </a:r>
                <a:r>
                  <a:rPr lang="ko-KR" altLang="en-US" dirty="0"/>
                  <a:t>개</a:t>
                </a:r>
              </a:p>
              <a:p>
                <a:pPr lvl="3" eaLnBrk="1" hangingPunct="1">
                  <a:lnSpc>
                    <a:spcPct val="130000"/>
                  </a:lnSpc>
                  <a:defRPr/>
                </a:pPr>
                <a:r>
                  <a:rPr lang="ko-KR" altLang="en-US" dirty="0"/>
                  <a:t>하나의 </a:t>
                </a:r>
                <a:r>
                  <a:rPr lang="ko-KR" altLang="en-US" dirty="0" err="1"/>
                  <a:t>노드는</a:t>
                </a:r>
                <a:r>
                  <a:rPr lang="ko-KR" altLang="en-US" dirty="0"/>
                  <a:t> 최대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개의 자식 </a:t>
                </a:r>
                <a:r>
                  <a:rPr lang="ko-KR" altLang="en-US" dirty="0" err="1"/>
                  <a:t>노드를</a:t>
                </a:r>
                <a:r>
                  <a:rPr lang="ko-KR" altLang="en-US" dirty="0"/>
                  <a:t> 가질 수 있으므로 레벨 </a:t>
                </a:r>
                <a:r>
                  <a:rPr lang="en-US" altLang="ko-KR" dirty="0"/>
                  <a:t>i</a:t>
                </a:r>
                <a:r>
                  <a:rPr lang="ko-KR" altLang="en-US" dirty="0"/>
                  <a:t>에서의 </a:t>
                </a:r>
                <a:r>
                  <a:rPr lang="ko-KR" altLang="en-US" dirty="0" err="1"/>
                  <a:t>노드의</a:t>
                </a:r>
                <a:r>
                  <a:rPr lang="ko-KR" altLang="en-US" dirty="0"/>
                  <a:t> </a:t>
                </a:r>
                <a:br>
                  <a:rPr lang="en-US" altLang="ko-KR" dirty="0"/>
                </a:br>
                <a:r>
                  <a:rPr lang="ko-KR" altLang="en-US" dirty="0"/>
                  <a:t>최대 개수는 </a:t>
                </a:r>
                <a:r>
                  <a:rPr lang="en-US" altLang="ko-KR" dirty="0"/>
                  <a:t>2</a:t>
                </a:r>
                <a:r>
                  <a:rPr lang="en-US" altLang="ko-KR" baseline="30000" dirty="0"/>
                  <a:t>i</a:t>
                </a:r>
                <a:r>
                  <a:rPr lang="ko-KR" altLang="en-US" dirty="0"/>
                  <a:t>개 이므로 높이가 </a:t>
                </a:r>
                <a:r>
                  <a:rPr lang="en-US" altLang="ko-KR" dirty="0"/>
                  <a:t>h</a:t>
                </a:r>
                <a:r>
                  <a:rPr lang="ko-KR" altLang="en-US" dirty="0"/>
                  <a:t>인 이진 트리 전체의 </a:t>
                </a:r>
                <a:r>
                  <a:rPr lang="ko-KR" altLang="en-US" dirty="0" err="1"/>
                  <a:t>노드</a:t>
                </a:r>
                <a:r>
                  <a:rPr lang="ko-KR" altLang="en-US" dirty="0"/>
                  <a:t> 개수는 </a:t>
                </a:r>
              </a:p>
              <a:p>
                <a:pPr lvl="3" eaLnBrk="1" hangingPunct="1">
                  <a:lnSpc>
                    <a:spcPct val="130000"/>
                  </a:lnSpc>
                  <a:buFont typeface="Wingdings" pitchFamily="2" charset="2"/>
                  <a:buNone/>
                  <a:defRPr/>
                </a:pPr>
                <a:r>
                  <a:rPr lang="ko-KR" altLang="en-US" dirty="0"/>
                  <a:t>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h</m:t>
                        </m:r>
                      </m:sup>
                      <m:e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  <m:r>
                          <a:rPr lang="en-US" altLang="ko-KR" b="0" i="1" baseline="30000" smtClean="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US" altLang="ko-KR" dirty="0"/>
                  <a:t>= 2</a:t>
                </a:r>
                <a:r>
                  <a:rPr lang="en-US" altLang="ko-KR" baseline="30000" dirty="0"/>
                  <a:t>h+1</a:t>
                </a:r>
                <a:r>
                  <a:rPr lang="en-US" altLang="ko-KR" dirty="0"/>
                  <a:t>-1 </a:t>
                </a:r>
                <a:r>
                  <a:rPr lang="ko-KR" altLang="en-US" dirty="0"/>
                  <a:t>개</a:t>
                </a:r>
              </a:p>
              <a:p>
                <a:pPr marL="357187" lvl="1" indent="0">
                  <a:buNone/>
                  <a:defRPr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이진트리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추상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3054240" y="838080"/>
              <a:ext cx="813240" cy="38160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4880" y="828720"/>
                <a:ext cx="831960" cy="400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이진트리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추상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93744"/>
            <a:ext cx="6336704" cy="3945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63688" y="1628800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00CC"/>
                </a:solidFill>
              </a:rPr>
              <a:t>최소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= h+1 = </a:t>
            </a:r>
            <a:r>
              <a:rPr lang="en-US" altLang="ko-KR" sz="1400" b="1" dirty="0">
                <a:solidFill>
                  <a:srgbClr val="0000CC"/>
                </a:solidFill>
              </a:rPr>
              <a:t>3</a:t>
            </a:r>
            <a:r>
              <a:rPr lang="en-US" altLang="ko-KR" sz="1400" b="1" dirty="0">
                <a:solidFill>
                  <a:srgbClr val="FF0000"/>
                </a:solidFill>
              </a:rPr>
              <a:t>+1</a:t>
            </a:r>
            <a:endParaRPr lang="ko-KR" altLang="en-US" sz="1400" b="1" dirty="0"/>
          </a:p>
        </p:txBody>
      </p:sp>
      <p:sp>
        <p:nvSpPr>
          <p:cNvPr id="6" name="직사각형 5"/>
          <p:cNvSpPr/>
          <p:nvPr/>
        </p:nvSpPr>
        <p:spPr>
          <a:xfrm>
            <a:off x="5148064" y="1185967"/>
            <a:ext cx="35173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000CC"/>
                </a:solidFill>
              </a:rPr>
              <a:t>최대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= 2</a:t>
            </a:r>
            <a:r>
              <a:rPr lang="en-US" altLang="ko-KR" sz="1400" b="1" baseline="30000" dirty="0">
                <a:solidFill>
                  <a:srgbClr val="FF0000"/>
                </a:solidFill>
              </a:rPr>
              <a:t>h+1</a:t>
            </a:r>
            <a:r>
              <a:rPr lang="en-US" altLang="ko-KR" sz="1400" b="1" dirty="0">
                <a:solidFill>
                  <a:srgbClr val="FF0000"/>
                </a:solidFill>
              </a:rPr>
              <a:t>-1 = 2</a:t>
            </a:r>
            <a:r>
              <a:rPr lang="en-US" altLang="ko-KR" sz="1400" b="1" baseline="30000" dirty="0">
                <a:solidFill>
                  <a:srgbClr val="0000CC"/>
                </a:solidFill>
              </a:rPr>
              <a:t>3</a:t>
            </a:r>
            <a:r>
              <a:rPr lang="en-US" altLang="ko-KR" sz="1400" b="1" baseline="30000" dirty="0">
                <a:solidFill>
                  <a:srgbClr val="FF0000"/>
                </a:solidFill>
              </a:rPr>
              <a:t>+1</a:t>
            </a:r>
            <a:r>
              <a:rPr lang="en-US" altLang="ko-KR" sz="1400" b="1" dirty="0">
                <a:solidFill>
                  <a:srgbClr val="FF0000"/>
                </a:solidFill>
              </a:rPr>
              <a:t>-1= 2</a:t>
            </a:r>
            <a:r>
              <a:rPr lang="en-US" altLang="ko-KR" sz="1400" b="1" baseline="30000" dirty="0">
                <a:solidFill>
                  <a:srgbClr val="0000CC"/>
                </a:solidFill>
              </a:rPr>
              <a:t>4</a:t>
            </a:r>
            <a:r>
              <a:rPr lang="en-US" altLang="ko-KR" sz="1400" b="1" baseline="30000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-1 =16-1=15</a:t>
            </a:r>
            <a:endParaRPr lang="ko-KR" altLang="en-US" sz="14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이진 </a:t>
            </a:r>
            <a:r>
              <a:rPr lang="ko-KR" altLang="en-US" dirty="0" err="1"/>
              <a:t>트리</a:t>
            </a:r>
            <a:r>
              <a:rPr lang="ko-KR" altLang="en-US" dirty="0" err="1">
                <a:solidFill>
                  <a:schemeClr val="tx1"/>
                </a:solidFill>
              </a:rPr>
              <a:t>의</a:t>
            </a:r>
            <a:r>
              <a:rPr lang="ko-KR" altLang="en-US" dirty="0"/>
              <a:t> 종류</a:t>
            </a:r>
          </a:p>
          <a:p>
            <a:pPr marL="0" indent="0">
              <a:buNone/>
              <a:defRPr/>
            </a:pPr>
            <a:endParaRPr lang="ko-KR" altLang="en-US" dirty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이진트리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종류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1592853"/>
            <a:ext cx="549592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이진 </a:t>
            </a:r>
            <a:r>
              <a:rPr lang="ko-KR" altLang="en-US" dirty="0" err="1"/>
              <a:t>트리의</a:t>
            </a:r>
            <a:r>
              <a:rPr lang="ko-KR" altLang="en-US" dirty="0"/>
              <a:t> 종류</a:t>
            </a:r>
          </a:p>
          <a:p>
            <a:pPr lvl="1" eaLnBrk="1" hangingPunct="1">
              <a:defRPr/>
            </a:pPr>
            <a:r>
              <a:rPr lang="ko-KR" altLang="en-US" dirty="0"/>
              <a:t>포화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정</a:t>
            </a:r>
            <a:r>
              <a:rPr lang="en-US" altLang="ko-KR" dirty="0"/>
              <a:t>)</a:t>
            </a:r>
            <a:r>
              <a:rPr lang="ko-KR" altLang="en-US" dirty="0"/>
              <a:t> 이진 트리</a:t>
            </a:r>
            <a:r>
              <a:rPr lang="en-US" altLang="ko-KR" baseline="30000" dirty="0"/>
              <a:t>Full Binary Tree</a:t>
            </a:r>
            <a:endParaRPr lang="ko-KR" altLang="en-US" dirty="0"/>
          </a:p>
          <a:p>
            <a:pPr lvl="2" eaLnBrk="1" hangingPunct="1">
              <a:defRPr/>
            </a:pPr>
            <a:r>
              <a:rPr lang="ko-KR" altLang="en-US" dirty="0"/>
              <a:t>모든 레벨에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포화</a:t>
            </a:r>
            <a:r>
              <a:rPr lang="ko-KR" altLang="en-US" dirty="0"/>
              <a:t>상태로 차 있는 이진 트리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ko-KR" altLang="en-US" dirty="0"/>
              <a:t>높이가 </a:t>
            </a:r>
            <a:r>
              <a:rPr lang="en-US" altLang="ko-KR" dirty="0">
                <a:solidFill>
                  <a:srgbClr val="0000CC"/>
                </a:solidFill>
              </a:rPr>
              <a:t>h</a:t>
            </a:r>
            <a:r>
              <a:rPr lang="ko-KR" altLang="en-US" dirty="0">
                <a:solidFill>
                  <a:srgbClr val="0000CC"/>
                </a:solidFill>
              </a:rPr>
              <a:t>일</a:t>
            </a:r>
            <a:r>
              <a:rPr lang="ko-KR" altLang="en-US" dirty="0"/>
              <a:t> 때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00CC"/>
                </a:solidFill>
              </a:rPr>
              <a:t>최대</a:t>
            </a:r>
            <a:r>
              <a:rPr lang="ko-KR" altLang="en-US" dirty="0"/>
              <a:t>의 </a:t>
            </a:r>
            <a:r>
              <a:rPr lang="ko-KR" altLang="en-US" dirty="0" err="1"/>
              <a:t>노드</a:t>
            </a:r>
            <a:r>
              <a:rPr lang="ko-KR" altLang="en-US" dirty="0"/>
              <a:t> 개수인 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ko-KR" b="1" baseline="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h+1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-1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ko-KR" altLang="en-US" dirty="0"/>
              <a:t>의 노드를 가진 이진 트리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ko-KR" altLang="en-US" dirty="0">
                <a:solidFill>
                  <a:srgbClr val="0000CC"/>
                </a:solidFill>
              </a:rPr>
              <a:t>루트</a:t>
            </a:r>
            <a:r>
              <a:rPr lang="ko-KR" altLang="en-US" dirty="0"/>
              <a:t>를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번</a:t>
            </a:r>
            <a:r>
              <a:rPr lang="ko-KR" altLang="en-US" dirty="0"/>
              <a:t>으로 하여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baseline="30000" dirty="0">
                <a:solidFill>
                  <a:srgbClr val="FF0000"/>
                </a:solidFill>
              </a:rPr>
              <a:t>h+1</a:t>
            </a:r>
            <a:r>
              <a:rPr lang="en-US" altLang="ko-KR" dirty="0">
                <a:solidFill>
                  <a:srgbClr val="FF0000"/>
                </a:solidFill>
              </a:rPr>
              <a:t>-1</a:t>
            </a:r>
            <a:r>
              <a:rPr lang="ko-KR" altLang="en-US" dirty="0"/>
              <a:t>까지 정해진 위치에 대한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번호</a:t>
            </a:r>
            <a:r>
              <a:rPr lang="ko-KR" altLang="en-US" dirty="0"/>
              <a:t>를 가짐</a:t>
            </a:r>
            <a:endParaRPr lang="en-US" altLang="ko-KR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endParaRPr lang="ko-KR" altLang="en-US" dirty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이진트리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종류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46" y="3356992"/>
            <a:ext cx="3956091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582" y="3356992"/>
            <a:ext cx="4104456" cy="25336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940152" y="4285263"/>
            <a:ext cx="13035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근 노드 </a:t>
            </a:r>
            <a:r>
              <a:rPr lang="ko-KR" altLang="en-US" sz="1000" kern="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레벨</a:t>
            </a:r>
            <a:r>
              <a:rPr lang="en-US" altLang="ko-KR" sz="10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(H)</a:t>
            </a:r>
            <a:r>
              <a:rPr lang="ko-KR" altLang="en-US" sz="10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</a:t>
            </a:r>
            <a:r>
              <a:rPr lang="ko-KR" altLang="en-US" sz="10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" kern="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1000" kern="0" dirty="0">
              <a:solidFill>
                <a:srgbClr val="FF0000"/>
              </a:solidFill>
              <a:latin typeface="바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3608" y="3450764"/>
            <a:ext cx="13035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근 노드 </a:t>
            </a:r>
            <a:r>
              <a:rPr lang="ko-KR" altLang="en-US" sz="1000" kern="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레벨</a:t>
            </a:r>
            <a:r>
              <a:rPr lang="en-US" altLang="ko-KR" sz="10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(H)</a:t>
            </a:r>
            <a:r>
              <a:rPr lang="ko-KR" altLang="en-US" sz="10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</a:t>
            </a:r>
            <a:r>
              <a:rPr lang="ko-KR" altLang="en-US" sz="10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" kern="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endParaRPr lang="ko-KR" altLang="en-US" sz="1000" kern="0" dirty="0">
              <a:solidFill>
                <a:srgbClr val="FF0000"/>
              </a:solidFill>
              <a:latin typeface="바탕" panose="0203060000010101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/>
              <p14:cNvContentPartPr/>
              <p14:nvPr/>
            </p14:nvContentPartPr>
            <p14:xfrm>
              <a:off x="4210200" y="1498680"/>
              <a:ext cx="851040" cy="218484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0840" y="1489320"/>
                <a:ext cx="869760" cy="220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5100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63436" y="908720"/>
            <a:ext cx="8568000" cy="5400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학습목표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트리</a:t>
            </a:r>
            <a:r>
              <a:rPr lang="ko-KR" altLang="en-US" sz="1600" dirty="0">
                <a:solidFill>
                  <a:schemeClr val="tx1"/>
                </a:solidFill>
              </a:rPr>
              <a:t>의</a:t>
            </a:r>
            <a:r>
              <a:rPr lang="ko-KR" altLang="en-US" sz="1600" dirty="0"/>
              <a:t> 개념</a:t>
            </a:r>
            <a:r>
              <a:rPr lang="ko-KR" altLang="en-US" sz="1600" dirty="0">
                <a:solidFill>
                  <a:schemeClr val="tx1"/>
                </a:solidFill>
              </a:rPr>
              <a:t>을 </a:t>
            </a:r>
            <a:r>
              <a:rPr lang="ko-KR" altLang="en-US" sz="1600" dirty="0">
                <a:solidFill>
                  <a:srgbClr val="FF0000"/>
                </a:solidFill>
              </a:rPr>
              <a:t>이해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이진 트리</a:t>
            </a:r>
            <a:r>
              <a:rPr lang="ko-KR" altLang="en-US" sz="1600" dirty="0">
                <a:solidFill>
                  <a:schemeClr val="tx1"/>
                </a:solidFill>
              </a:rPr>
              <a:t>의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자료구조</a:t>
            </a:r>
            <a:r>
              <a:rPr lang="ko-KR" altLang="en-US" sz="1600" dirty="0">
                <a:solidFill>
                  <a:schemeClr val="tx1"/>
                </a:solidFill>
              </a:rPr>
              <a:t>를</a:t>
            </a:r>
            <a:r>
              <a:rPr lang="ko-KR" altLang="en-US" sz="1600" dirty="0"/>
              <a:t> 알아본다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이진 트리</a:t>
            </a:r>
            <a:r>
              <a:rPr lang="ko-KR" altLang="en-US" sz="1600" dirty="0">
                <a:solidFill>
                  <a:schemeClr val="tx1"/>
                </a:solidFill>
              </a:rPr>
              <a:t>의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순회</a:t>
            </a:r>
            <a:r>
              <a:rPr lang="ko-KR" altLang="en-US" sz="1600" dirty="0">
                <a:solidFill>
                  <a:schemeClr val="tx1"/>
                </a:solidFill>
              </a:rPr>
              <a:t>를</a:t>
            </a:r>
            <a:r>
              <a:rPr lang="ko-KR" altLang="en-US" sz="1600" dirty="0"/>
              <a:t> 이해한다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이진 탐색 트리</a:t>
            </a:r>
            <a:r>
              <a:rPr lang="ko-KR" altLang="en-US" sz="1600" dirty="0">
                <a:solidFill>
                  <a:schemeClr val="tx1"/>
                </a:solidFill>
              </a:rPr>
              <a:t>의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개념</a:t>
            </a:r>
            <a:r>
              <a:rPr lang="ko-KR" altLang="en-US" sz="1600" dirty="0">
                <a:solidFill>
                  <a:schemeClr val="tx1"/>
                </a:solidFill>
              </a:rPr>
              <a:t>을</a:t>
            </a:r>
            <a:r>
              <a:rPr lang="ko-KR" altLang="en-US" sz="1600" dirty="0"/>
              <a:t> 이해</a:t>
            </a:r>
            <a:r>
              <a:rPr lang="ko-KR" altLang="en-US" sz="1600" dirty="0">
                <a:solidFill>
                  <a:schemeClr val="tx1"/>
                </a:solidFill>
              </a:rPr>
              <a:t>하고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연산</a:t>
            </a:r>
            <a:r>
              <a:rPr lang="ko-KR" altLang="en-US" sz="1600" dirty="0"/>
              <a:t> 방법</a:t>
            </a:r>
            <a:r>
              <a:rPr lang="ko-KR" altLang="en-US" sz="1600" dirty="0">
                <a:solidFill>
                  <a:schemeClr val="tx1"/>
                </a:solidFill>
              </a:rPr>
              <a:t>을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이해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 err="1"/>
              <a:t>히프</a:t>
            </a:r>
            <a:r>
              <a:rPr lang="ko-KR" altLang="en-US" sz="1600" dirty="0" err="1">
                <a:solidFill>
                  <a:schemeClr val="tx1"/>
                </a:solidFill>
              </a:rPr>
              <a:t>의</a:t>
            </a:r>
            <a:r>
              <a:rPr lang="ko-KR" altLang="en-US" sz="1600" dirty="0"/>
              <a:t> 자료구조</a:t>
            </a:r>
            <a:r>
              <a:rPr lang="ko-KR" altLang="en-US" sz="1600" dirty="0">
                <a:solidFill>
                  <a:schemeClr val="tx1"/>
                </a:solidFill>
              </a:rPr>
              <a:t>를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이해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내용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트리</a:t>
            </a:r>
            <a:r>
              <a:rPr lang="ko-KR" altLang="en-US" sz="1600" dirty="0">
                <a:solidFill>
                  <a:schemeClr val="tx1"/>
                </a:solidFill>
              </a:rPr>
              <a:t>의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이해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이진 트리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이진 트리</a:t>
            </a:r>
            <a:r>
              <a:rPr lang="ko-KR" altLang="en-US" sz="1600" dirty="0">
                <a:solidFill>
                  <a:schemeClr val="tx1"/>
                </a:solidFill>
              </a:rPr>
              <a:t>의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구현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이진 트리</a:t>
            </a:r>
            <a:r>
              <a:rPr lang="ko-KR" altLang="en-US" sz="1600" dirty="0">
                <a:solidFill>
                  <a:schemeClr val="tx1"/>
                </a:solidFill>
              </a:rPr>
              <a:t>의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순회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이진 탐색 트리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균형 이진 </a:t>
            </a:r>
            <a:r>
              <a:rPr lang="ko-KR" altLang="en-US" sz="1600" dirty="0"/>
              <a:t>탐색 트리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 err="1">
                <a:solidFill>
                  <a:srgbClr val="FF0000"/>
                </a:solidFill>
              </a:rPr>
              <a:t>히프</a:t>
            </a:r>
            <a:r>
              <a:rPr lang="ko-KR" altLang="en-US" sz="1600" dirty="0" err="1">
                <a:solidFill>
                  <a:schemeClr val="tx1"/>
                </a:solidFill>
              </a:rPr>
              <a:t>의</a:t>
            </a:r>
            <a:r>
              <a:rPr lang="ko-KR" altLang="en-US" sz="1600" dirty="0"/>
              <a:t> 개념</a:t>
            </a:r>
            <a:r>
              <a:rPr lang="ko-KR" altLang="en-US" sz="1600" dirty="0">
                <a:solidFill>
                  <a:schemeClr val="tx1"/>
                </a:solidFill>
              </a:rPr>
              <a:t>과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연산</a:t>
            </a:r>
            <a:r>
              <a:rPr lang="ko-KR" altLang="en-US" sz="1600" dirty="0"/>
              <a:t> 및 </a:t>
            </a:r>
            <a:r>
              <a:rPr lang="ko-KR" altLang="en-US" sz="1600" dirty="0">
                <a:solidFill>
                  <a:srgbClr val="FF0000"/>
                </a:solidFill>
              </a:rPr>
              <a:t>구현</a:t>
            </a:r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47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완전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전</a:t>
            </a:r>
            <a:r>
              <a:rPr lang="en-US" altLang="ko-KR" dirty="0"/>
              <a:t>)</a:t>
            </a:r>
            <a:r>
              <a:rPr lang="ko-KR" altLang="en-US" dirty="0"/>
              <a:t> 이진 트리</a:t>
            </a:r>
            <a:r>
              <a:rPr lang="en-US" altLang="ko-KR" baseline="30000" dirty="0"/>
              <a:t>Complete Binary Tree</a:t>
            </a:r>
            <a:endParaRPr lang="ko-KR" altLang="en-US" dirty="0"/>
          </a:p>
          <a:p>
            <a:pPr lvl="2" eaLnBrk="1" hangingPunct="1">
              <a:lnSpc>
                <a:spcPct val="105000"/>
              </a:lnSpc>
              <a:spcBef>
                <a:spcPct val="10000"/>
              </a:spcBef>
            </a:pPr>
            <a:r>
              <a:rPr lang="ko-KR" altLang="en-US" dirty="0"/>
              <a:t>높이가 </a:t>
            </a:r>
            <a:r>
              <a:rPr lang="en-US" altLang="ko-KR" dirty="0"/>
              <a:t>h</a:t>
            </a:r>
            <a:r>
              <a:rPr lang="ko-KR" altLang="en-US" dirty="0"/>
              <a:t>이고 </a:t>
            </a:r>
            <a:r>
              <a:rPr lang="ko-KR" altLang="en-US" dirty="0" err="1"/>
              <a:t>노드</a:t>
            </a:r>
            <a:r>
              <a:rPr lang="ko-KR" altLang="en-US" dirty="0"/>
              <a:t> 수가 </a:t>
            </a:r>
            <a:r>
              <a:rPr lang="en-US" altLang="ko-KR" dirty="0"/>
              <a:t>n</a:t>
            </a:r>
            <a:r>
              <a:rPr lang="ko-KR" altLang="en-US" dirty="0"/>
              <a:t>개일 때 </a:t>
            </a:r>
            <a:r>
              <a:rPr lang="en-US" altLang="ko-KR" sz="1600" dirty="0"/>
              <a:t>(</a:t>
            </a:r>
            <a:r>
              <a:rPr lang="ko-KR" altLang="en-US" sz="1600" dirty="0"/>
              <a:t>단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FF0000"/>
                </a:solidFill>
              </a:rPr>
              <a:t>n &lt; 2</a:t>
            </a:r>
            <a:r>
              <a:rPr lang="en-US" altLang="ko-KR" sz="1600" baseline="30000" dirty="0">
                <a:solidFill>
                  <a:srgbClr val="FF0000"/>
                </a:solidFill>
              </a:rPr>
              <a:t>h+1</a:t>
            </a:r>
            <a:r>
              <a:rPr lang="en-US" altLang="ko-KR" sz="1600" dirty="0">
                <a:solidFill>
                  <a:srgbClr val="FF0000"/>
                </a:solidFill>
              </a:rPr>
              <a:t>-1 </a:t>
            </a:r>
            <a:r>
              <a:rPr lang="en-US" altLang="ko-KR" sz="1600" dirty="0"/>
              <a:t>),</a:t>
            </a:r>
            <a:r>
              <a:rPr lang="en-US" altLang="ko-KR" dirty="0"/>
              <a:t> </a:t>
            </a:r>
            <a:r>
              <a:rPr lang="ko-KR" altLang="en-US" dirty="0" err="1"/>
              <a:t>노드</a:t>
            </a:r>
            <a:r>
              <a:rPr lang="ko-KR" altLang="en-US" dirty="0"/>
              <a:t> 위치가 포화 이진</a:t>
            </a:r>
            <a:endParaRPr lang="en-US" altLang="ko-KR" dirty="0"/>
          </a:p>
          <a:p>
            <a:pPr marL="627062" lvl="2" indent="0" eaLnBrk="1" hangingPunct="1">
              <a:lnSpc>
                <a:spcPct val="105000"/>
              </a:lnSpc>
              <a:spcBef>
                <a:spcPct val="10000"/>
              </a:spcBef>
              <a:buNone/>
            </a:pP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ko-KR" altLang="en-US" dirty="0" err="1"/>
              <a:t>트리에서의</a:t>
            </a:r>
            <a:r>
              <a:rPr lang="ko-KR" altLang="en-US" dirty="0"/>
              <a:t>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번부터 </a:t>
            </a:r>
            <a:r>
              <a:rPr lang="en-US" altLang="ko-KR" dirty="0"/>
              <a:t>n</a:t>
            </a:r>
            <a:r>
              <a:rPr lang="ko-KR" altLang="en-US" dirty="0"/>
              <a:t>번까지의 위치와 완전히 일치하는 이진 트리</a:t>
            </a:r>
          </a:p>
          <a:p>
            <a:pPr lvl="2"/>
            <a:r>
              <a:rPr lang="ko-KR" altLang="en-US" dirty="0"/>
              <a:t>완전 이진 </a:t>
            </a:r>
            <a:r>
              <a:rPr lang="ko-KR" altLang="en-US" dirty="0" err="1"/>
              <a:t>트리에서는</a:t>
            </a:r>
            <a:r>
              <a:rPr lang="ko-KR" altLang="en-US" dirty="0"/>
              <a:t> </a:t>
            </a:r>
            <a:r>
              <a:rPr lang="en-US" altLang="ko-KR" dirty="0"/>
              <a:t>(n+1)</a:t>
            </a:r>
            <a:r>
              <a:rPr lang="ko-KR" altLang="en-US" dirty="0"/>
              <a:t>번부터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00CC"/>
                </a:solidFill>
              </a:rPr>
              <a:t>2</a:t>
            </a:r>
            <a:r>
              <a:rPr lang="en-US" altLang="ko-KR" baseline="30000" dirty="0">
                <a:solidFill>
                  <a:srgbClr val="0000CC"/>
                </a:solidFill>
              </a:rPr>
              <a:t>h+1</a:t>
            </a:r>
            <a:r>
              <a:rPr lang="en-US" altLang="ko-KR" dirty="0">
                <a:solidFill>
                  <a:srgbClr val="0000CC"/>
                </a:solidFill>
              </a:rPr>
              <a:t>-1</a:t>
            </a:r>
            <a:r>
              <a:rPr lang="en-US" altLang="ko-KR" dirty="0"/>
              <a:t> )</a:t>
            </a:r>
            <a:r>
              <a:rPr lang="ko-KR" altLang="en-US" dirty="0"/>
              <a:t>번까지 </a:t>
            </a:r>
            <a:r>
              <a:rPr lang="ko-KR" altLang="en-US" dirty="0" err="1"/>
              <a:t>노드는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모두 공백 </a:t>
            </a:r>
            <a:r>
              <a:rPr lang="ko-KR" altLang="en-US" dirty="0" err="1">
                <a:solidFill>
                  <a:srgbClr val="FF0000"/>
                </a:solidFill>
              </a:rPr>
              <a:t>노드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이진트리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종류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44"/>
          <a:stretch/>
        </p:blipFill>
        <p:spPr bwMode="auto">
          <a:xfrm>
            <a:off x="899592" y="5648867"/>
            <a:ext cx="5544616" cy="24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98" y="3140968"/>
            <a:ext cx="3168352" cy="22348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2959664"/>
            <a:ext cx="3998060" cy="2629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/>
              <p14:cNvContentPartPr/>
              <p14:nvPr/>
            </p14:nvContentPartPr>
            <p14:xfrm>
              <a:off x="4032360" y="1054080"/>
              <a:ext cx="1073520" cy="226728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23000" y="1044720"/>
                <a:ext cx="1092240" cy="228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편향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사향</a:t>
            </a:r>
            <a:r>
              <a:rPr lang="en-US" altLang="ko-KR" dirty="0"/>
              <a:t>)</a:t>
            </a:r>
            <a:r>
              <a:rPr lang="ko-KR" altLang="en-US" dirty="0"/>
              <a:t> 이진 트리</a:t>
            </a:r>
            <a:r>
              <a:rPr lang="en-US" altLang="ko-KR" dirty="0"/>
              <a:t>(</a:t>
            </a:r>
            <a:r>
              <a:rPr lang="en-US" altLang="ko-KR" baseline="30000" dirty="0"/>
              <a:t>Skewed Binary Tree</a:t>
            </a:r>
            <a:r>
              <a:rPr lang="en-US" altLang="ko-KR" dirty="0"/>
              <a:t>)</a:t>
            </a:r>
            <a:endParaRPr lang="ko-KR" altLang="en-US" dirty="0"/>
          </a:p>
          <a:p>
            <a:pPr lvl="2"/>
            <a:r>
              <a:rPr lang="ko-KR" altLang="en-US" dirty="0"/>
              <a:t>높이가 </a:t>
            </a:r>
            <a:r>
              <a:rPr lang="en-US" altLang="ko-KR" dirty="0"/>
              <a:t>h</a:t>
            </a:r>
            <a:r>
              <a:rPr lang="ko-KR" altLang="en-US" dirty="0"/>
              <a:t>일 때 </a:t>
            </a:r>
            <a:r>
              <a:rPr lang="en-US" altLang="ko-KR" dirty="0"/>
              <a:t>h+1</a:t>
            </a:r>
            <a:r>
              <a:rPr lang="ko-KR" altLang="en-US" dirty="0"/>
              <a:t>개의 </a:t>
            </a:r>
            <a:r>
              <a:rPr lang="ko-KR" altLang="en-US" dirty="0" err="1"/>
              <a:t>노드를</a:t>
            </a:r>
            <a:r>
              <a:rPr lang="ko-KR" altLang="en-US" dirty="0"/>
              <a:t> 가지면서 모든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왼쪽</a:t>
            </a:r>
            <a:r>
              <a:rPr lang="ko-KR" altLang="en-US" dirty="0"/>
              <a:t>이나 </a:t>
            </a:r>
            <a:r>
              <a:rPr lang="ko-KR" altLang="en-US" dirty="0">
                <a:solidFill>
                  <a:srgbClr val="FF0000"/>
                </a:solidFill>
              </a:rPr>
              <a:t>오른쪽</a:t>
            </a:r>
            <a:endParaRPr lang="en-US" altLang="ko-KR" dirty="0">
              <a:solidFill>
                <a:srgbClr val="FF0000"/>
              </a:solidFill>
            </a:endParaRPr>
          </a:p>
          <a:p>
            <a:pPr marL="627062" lvl="2" indent="0">
              <a:buNone/>
            </a:pPr>
            <a:r>
              <a:rPr lang="ko-KR" altLang="en-US" dirty="0"/>
              <a:t>  중 </a:t>
            </a:r>
            <a:r>
              <a:rPr lang="ko-KR" altLang="en-US" dirty="0">
                <a:solidFill>
                  <a:srgbClr val="0000CC"/>
                </a:solidFill>
              </a:rPr>
              <a:t>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방향</a:t>
            </a:r>
            <a:r>
              <a:rPr lang="ko-KR" altLang="en-US" dirty="0"/>
              <a:t>으로만 서브 </a:t>
            </a:r>
            <a:r>
              <a:rPr lang="ko-KR" altLang="en-US" dirty="0" err="1"/>
              <a:t>트리를</a:t>
            </a:r>
            <a:r>
              <a:rPr lang="ko-KR" altLang="en-US" dirty="0"/>
              <a:t> 가지고 있는 트리</a:t>
            </a:r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이진트리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종류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10932"/>
            <a:ext cx="67627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5207040" y="1028880"/>
              <a:ext cx="381240" cy="26676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7680" y="1019520"/>
                <a:ext cx="399960" cy="28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이진 </a:t>
            </a:r>
            <a:r>
              <a:rPr lang="ko-KR" altLang="en-US" dirty="0" err="1"/>
              <a:t>트리</a:t>
            </a:r>
            <a:r>
              <a:rPr lang="ko-KR" altLang="en-US" dirty="0" err="1">
                <a:solidFill>
                  <a:schemeClr val="tx1"/>
                </a:solidFill>
              </a:rPr>
              <a:t>의</a:t>
            </a:r>
            <a:r>
              <a:rPr lang="ko-KR" altLang="en-US" dirty="0"/>
              <a:t> 종류</a:t>
            </a:r>
          </a:p>
          <a:p>
            <a:pPr marL="0" indent="0">
              <a:buNone/>
              <a:defRPr/>
            </a:pPr>
            <a:endParaRPr lang="ko-KR" altLang="en-US" dirty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이진트리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종류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17345"/>
            <a:ext cx="7416824" cy="454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39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이진 </a:t>
            </a:r>
            <a:r>
              <a:rPr lang="ko-KR" altLang="en-US" dirty="0" err="1"/>
              <a:t>트리</a:t>
            </a:r>
            <a:r>
              <a:rPr lang="ko-KR" altLang="en-US" dirty="0" err="1">
                <a:solidFill>
                  <a:schemeClr val="tx1"/>
                </a:solidFill>
              </a:rPr>
              <a:t>의</a:t>
            </a:r>
            <a:r>
              <a:rPr lang="ko-KR" altLang="en-US" dirty="0"/>
              <a:t> 종류</a:t>
            </a:r>
          </a:p>
          <a:p>
            <a:pPr marL="0" indent="0">
              <a:buNone/>
              <a:defRPr/>
            </a:pPr>
            <a:endParaRPr lang="ko-KR" altLang="en-US" dirty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이진트리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종류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28800"/>
            <a:ext cx="741682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03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순차 자료구조를 이용한 </a:t>
            </a:r>
            <a:r>
              <a:rPr lang="ko-KR" altLang="en-US" dirty="0" err="1"/>
              <a:t>이진트리의</a:t>
            </a:r>
            <a:r>
              <a:rPr lang="ko-KR" altLang="en-US" dirty="0"/>
              <a:t> 구현</a:t>
            </a:r>
          </a:p>
          <a:p>
            <a:pPr lvl="1" eaLnBrk="1" hangingPunct="1"/>
            <a:r>
              <a:rPr lang="en-US" altLang="ko-KR" dirty="0"/>
              <a:t>1</a:t>
            </a:r>
            <a:r>
              <a:rPr lang="ko-KR" altLang="en-US" dirty="0"/>
              <a:t>차원 배열의 순차 자료구조 사용</a:t>
            </a:r>
          </a:p>
          <a:p>
            <a:pPr lvl="2" eaLnBrk="1" hangingPunct="1">
              <a:lnSpc>
                <a:spcPct val="130000"/>
              </a:lnSpc>
            </a:pPr>
            <a:r>
              <a:rPr lang="ko-KR" altLang="en-US" dirty="0"/>
              <a:t>높이가 </a:t>
            </a:r>
            <a:r>
              <a:rPr lang="en-US" altLang="ko-KR" dirty="0"/>
              <a:t>h</a:t>
            </a:r>
            <a:r>
              <a:rPr lang="ko-KR" altLang="en-US" dirty="0"/>
              <a:t>인 </a:t>
            </a:r>
            <a:r>
              <a:rPr lang="ko-KR" altLang="en-US" u="sng" dirty="0"/>
              <a:t>포화 이진 트리의 </a:t>
            </a:r>
            <a:r>
              <a:rPr lang="ko-KR" altLang="en-US" u="sng" dirty="0" err="1">
                <a:solidFill>
                  <a:srgbClr val="FF0000"/>
                </a:solidFill>
              </a:rPr>
              <a:t>노드번호</a:t>
            </a:r>
            <a:r>
              <a:rPr lang="ko-KR" altLang="en-US" u="sng" dirty="0" err="1"/>
              <a:t>를</a:t>
            </a:r>
            <a:r>
              <a:rPr lang="ko-KR" altLang="en-US" u="sng" dirty="0"/>
              <a:t> </a:t>
            </a:r>
            <a:r>
              <a:rPr lang="ko-KR" altLang="en-US" u="sng" dirty="0">
                <a:solidFill>
                  <a:srgbClr val="0000CC"/>
                </a:solidFill>
              </a:rPr>
              <a:t>배열</a:t>
            </a:r>
            <a:r>
              <a:rPr lang="ko-KR" altLang="en-US" u="sng" dirty="0"/>
              <a:t>의 </a:t>
            </a:r>
            <a:r>
              <a:rPr lang="ko-KR" altLang="en-US" u="sng" dirty="0">
                <a:solidFill>
                  <a:srgbClr val="FF0000"/>
                </a:solidFill>
              </a:rPr>
              <a:t>인덱스</a:t>
            </a:r>
            <a:r>
              <a:rPr lang="ko-KR" altLang="en-US" u="sng" dirty="0"/>
              <a:t>로 </a:t>
            </a:r>
            <a:r>
              <a:rPr lang="ko-KR" altLang="en-US" u="sng" dirty="0">
                <a:solidFill>
                  <a:srgbClr val="0000CC"/>
                </a:solidFill>
              </a:rPr>
              <a:t>사용</a:t>
            </a:r>
            <a:r>
              <a:rPr lang="ko-KR" altLang="en-US" dirty="0"/>
              <a:t> </a:t>
            </a:r>
          </a:p>
          <a:p>
            <a:pPr lvl="2" eaLnBrk="1" hangingPunct="1">
              <a:lnSpc>
                <a:spcPct val="130000"/>
              </a:lnSpc>
            </a:pPr>
            <a:r>
              <a:rPr lang="ko-KR" altLang="en-US" dirty="0"/>
              <a:t>인덱스 </a:t>
            </a:r>
            <a:r>
              <a:rPr lang="en-US" altLang="ko-KR" dirty="0"/>
              <a:t>0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/>
              <a:t>실제로 사용하지 않고 </a:t>
            </a:r>
            <a:r>
              <a:rPr lang="ko-KR" altLang="en-US" dirty="0" err="1">
                <a:solidFill>
                  <a:srgbClr val="FF0000"/>
                </a:solidFill>
              </a:rPr>
              <a:t>비워둠</a:t>
            </a:r>
            <a:r>
              <a:rPr lang="en-US" altLang="ko-KR" dirty="0"/>
              <a:t>.</a:t>
            </a:r>
          </a:p>
          <a:p>
            <a:pPr lvl="2" eaLnBrk="1" hangingPunct="1">
              <a:lnSpc>
                <a:spcPct val="130000"/>
              </a:lnSpc>
            </a:pPr>
            <a:r>
              <a:rPr lang="ko-KR" altLang="en-US" dirty="0"/>
              <a:t>인덱스 </a:t>
            </a:r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FF0000"/>
                </a:solidFill>
              </a:rPr>
              <a:t>루트 저장</a:t>
            </a:r>
          </a:p>
          <a:p>
            <a:endParaRPr lang="ko-KR" altLang="en-US" dirty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737475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이진트리</a:t>
            </a:r>
            <a:r>
              <a:rPr lang="ko-KR" altLang="en-US" dirty="0"/>
              <a:t> 구현 </a:t>
            </a:r>
            <a:r>
              <a:rPr lang="en-US" altLang="ko-KR" dirty="0"/>
              <a:t>: </a:t>
            </a:r>
            <a:r>
              <a:rPr lang="ko-KR" altLang="en-US" dirty="0"/>
              <a:t>순차 자료구조를</a:t>
            </a:r>
            <a:r>
              <a:rPr lang="en-US" altLang="ko-KR" dirty="0"/>
              <a:t> </a:t>
            </a:r>
            <a:r>
              <a:rPr lang="ko-KR" altLang="en-US" dirty="0"/>
              <a:t>이용한 구현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완전</a:t>
            </a:r>
            <a:r>
              <a:rPr lang="en-US" altLang="ko-KR" dirty="0"/>
              <a:t>(</a:t>
            </a:r>
            <a:r>
              <a:rPr lang="ko-KR" altLang="en-US" dirty="0"/>
              <a:t>전</a:t>
            </a:r>
            <a:r>
              <a:rPr lang="en-US" altLang="ko-KR" dirty="0"/>
              <a:t>)</a:t>
            </a:r>
            <a:r>
              <a:rPr lang="ko-KR" altLang="en-US" dirty="0"/>
              <a:t> 이진 트리의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차원 </a:t>
            </a:r>
            <a:r>
              <a:rPr lang="ko-KR" altLang="en-US" dirty="0"/>
              <a:t>배열 표현</a:t>
            </a:r>
          </a:p>
          <a:p>
            <a:pPr lvl="1"/>
            <a:endParaRPr lang="ko-KR" altLang="en-US" dirty="0"/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737475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이진트리</a:t>
            </a:r>
            <a:r>
              <a:rPr lang="ko-KR" altLang="en-US" dirty="0"/>
              <a:t> 구현</a:t>
            </a:r>
            <a:r>
              <a:rPr lang="en-US" altLang="ko-KR" dirty="0"/>
              <a:t> : </a:t>
            </a:r>
            <a:r>
              <a:rPr lang="ko-KR" altLang="en-US" dirty="0"/>
              <a:t>순차 자료구조를</a:t>
            </a:r>
            <a:r>
              <a:rPr lang="en-US" altLang="ko-KR" dirty="0"/>
              <a:t> </a:t>
            </a:r>
            <a:r>
              <a:rPr lang="ko-KR" altLang="en-US" dirty="0"/>
              <a:t>이용한 구현</a:t>
            </a:r>
            <a:endParaRPr lang="ko-KR" altLang="en-US" sz="2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00"/>
          <a:stretch/>
        </p:blipFill>
        <p:spPr bwMode="auto">
          <a:xfrm>
            <a:off x="376568" y="6453336"/>
            <a:ext cx="8585007" cy="216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371735"/>
              </p:ext>
            </p:extLst>
          </p:nvPr>
        </p:nvGraphicFramePr>
        <p:xfrm>
          <a:off x="5566593" y="2564904"/>
          <a:ext cx="822325" cy="3568706"/>
        </p:xfrm>
        <a:graphic>
          <a:graphicData uri="http://schemas.openxmlformats.org/drawingml/2006/table">
            <a:tbl>
              <a:tblPr/>
              <a:tblGrid>
                <a:gridCol w="82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3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80590A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3" name="Text Box 63"/>
          <p:cNvSpPr txBox="1">
            <a:spLocks noChangeArrowheads="1"/>
          </p:cNvSpPr>
          <p:nvPr/>
        </p:nvSpPr>
        <p:spPr bwMode="auto">
          <a:xfrm>
            <a:off x="5219817" y="2572842"/>
            <a:ext cx="3834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+mn-ea"/>
                <a:ea typeface="+mn-ea"/>
              </a:rPr>
              <a:t>[0]</a:t>
            </a:r>
          </a:p>
        </p:txBody>
      </p:sp>
      <p:sp>
        <p:nvSpPr>
          <p:cNvPr id="34" name="Text Box 64"/>
          <p:cNvSpPr txBox="1">
            <a:spLocks noChangeArrowheads="1"/>
          </p:cNvSpPr>
          <p:nvPr/>
        </p:nvSpPr>
        <p:spPr bwMode="auto">
          <a:xfrm>
            <a:off x="5219817" y="2842717"/>
            <a:ext cx="3834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 dirty="0">
                <a:latin typeface="+mn-ea"/>
                <a:ea typeface="+mn-ea"/>
              </a:rPr>
              <a:t>[1]</a:t>
            </a:r>
          </a:p>
        </p:txBody>
      </p:sp>
      <p:sp>
        <p:nvSpPr>
          <p:cNvPr id="40" name="Text Box 70"/>
          <p:cNvSpPr txBox="1">
            <a:spLocks noChangeArrowheads="1"/>
          </p:cNvSpPr>
          <p:nvPr/>
        </p:nvSpPr>
        <p:spPr bwMode="auto">
          <a:xfrm>
            <a:off x="5219817" y="3387229"/>
            <a:ext cx="3834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+mn-ea"/>
                <a:ea typeface="+mn-ea"/>
              </a:rPr>
              <a:t>[3]</a:t>
            </a:r>
          </a:p>
        </p:txBody>
      </p:sp>
      <p:sp>
        <p:nvSpPr>
          <p:cNvPr id="41" name="Text Box 71"/>
          <p:cNvSpPr txBox="1">
            <a:spLocks noChangeArrowheads="1"/>
          </p:cNvSpPr>
          <p:nvPr/>
        </p:nvSpPr>
        <p:spPr bwMode="auto">
          <a:xfrm>
            <a:off x="5219817" y="3655517"/>
            <a:ext cx="3834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+mn-ea"/>
                <a:ea typeface="+mn-ea"/>
              </a:rPr>
              <a:t>[4]</a:t>
            </a:r>
          </a:p>
        </p:txBody>
      </p:sp>
      <p:sp>
        <p:nvSpPr>
          <p:cNvPr id="42" name="Text Box 72"/>
          <p:cNvSpPr txBox="1">
            <a:spLocks noChangeArrowheads="1"/>
          </p:cNvSpPr>
          <p:nvPr/>
        </p:nvSpPr>
        <p:spPr bwMode="auto">
          <a:xfrm>
            <a:off x="5219817" y="3938092"/>
            <a:ext cx="3834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+mn-ea"/>
                <a:ea typeface="+mn-ea"/>
              </a:rPr>
              <a:t>[5]</a:t>
            </a:r>
          </a:p>
        </p:txBody>
      </p:sp>
      <p:sp>
        <p:nvSpPr>
          <p:cNvPr id="43" name="Text Box 73"/>
          <p:cNvSpPr txBox="1">
            <a:spLocks noChangeArrowheads="1"/>
          </p:cNvSpPr>
          <p:nvPr/>
        </p:nvSpPr>
        <p:spPr bwMode="auto">
          <a:xfrm>
            <a:off x="5219817" y="4212729"/>
            <a:ext cx="3834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+mn-ea"/>
                <a:ea typeface="+mn-ea"/>
              </a:rPr>
              <a:t>[6]</a:t>
            </a:r>
          </a:p>
        </p:txBody>
      </p:sp>
      <p:sp>
        <p:nvSpPr>
          <p:cNvPr id="44" name="Text Box 74"/>
          <p:cNvSpPr txBox="1">
            <a:spLocks noChangeArrowheads="1"/>
          </p:cNvSpPr>
          <p:nvPr/>
        </p:nvSpPr>
        <p:spPr bwMode="auto">
          <a:xfrm>
            <a:off x="5219817" y="4482604"/>
            <a:ext cx="3834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+mn-ea"/>
                <a:ea typeface="+mn-ea"/>
              </a:rPr>
              <a:t>[7]</a:t>
            </a:r>
          </a:p>
        </p:txBody>
      </p:sp>
      <p:sp>
        <p:nvSpPr>
          <p:cNvPr id="45" name="Text Box 75"/>
          <p:cNvSpPr txBox="1">
            <a:spLocks noChangeArrowheads="1"/>
          </p:cNvSpPr>
          <p:nvPr/>
        </p:nvSpPr>
        <p:spPr bwMode="auto">
          <a:xfrm>
            <a:off x="5219817" y="4747717"/>
            <a:ext cx="3834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+mn-ea"/>
                <a:ea typeface="+mn-ea"/>
              </a:rPr>
              <a:t>[8]</a:t>
            </a:r>
          </a:p>
        </p:txBody>
      </p:sp>
      <p:sp>
        <p:nvSpPr>
          <p:cNvPr id="46" name="Text Box 76"/>
          <p:cNvSpPr txBox="1">
            <a:spLocks noChangeArrowheads="1"/>
          </p:cNvSpPr>
          <p:nvPr/>
        </p:nvSpPr>
        <p:spPr bwMode="auto">
          <a:xfrm>
            <a:off x="5219817" y="5016004"/>
            <a:ext cx="3834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+mn-ea"/>
                <a:ea typeface="+mn-ea"/>
              </a:rPr>
              <a:t>[9]</a:t>
            </a:r>
          </a:p>
        </p:txBody>
      </p:sp>
      <p:sp>
        <p:nvSpPr>
          <p:cNvPr id="47" name="Text Box 77"/>
          <p:cNvSpPr txBox="1">
            <a:spLocks noChangeArrowheads="1"/>
          </p:cNvSpPr>
          <p:nvPr/>
        </p:nvSpPr>
        <p:spPr bwMode="auto">
          <a:xfrm>
            <a:off x="5130049" y="5843092"/>
            <a:ext cx="4732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+mn-ea"/>
                <a:ea typeface="+mn-ea"/>
              </a:rPr>
              <a:t>[12]</a:t>
            </a:r>
          </a:p>
        </p:txBody>
      </p:sp>
      <p:grpSp>
        <p:nvGrpSpPr>
          <p:cNvPr id="48" name="Group 78"/>
          <p:cNvGrpSpPr>
            <a:grpSpLocks/>
          </p:cNvGrpSpPr>
          <p:nvPr/>
        </p:nvGrpSpPr>
        <p:grpSpPr bwMode="auto">
          <a:xfrm>
            <a:off x="6317481" y="3098304"/>
            <a:ext cx="2025650" cy="927100"/>
            <a:chOff x="3985" y="500"/>
            <a:chExt cx="1276" cy="584"/>
          </a:xfrm>
        </p:grpSpPr>
        <p:sp>
          <p:nvSpPr>
            <p:cNvPr id="49" name="Text Box 79"/>
            <p:cNvSpPr txBox="1">
              <a:spLocks noChangeArrowheads="1"/>
            </p:cNvSpPr>
            <p:nvPr/>
          </p:nvSpPr>
          <p:spPr bwMode="auto">
            <a:xfrm>
              <a:off x="4071" y="500"/>
              <a:ext cx="119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200" b="1">
                  <a:latin typeface="+mn-ea"/>
                  <a:ea typeface="+mn-ea"/>
                </a:rPr>
                <a:t>부모노드의 인덱스 </a:t>
              </a:r>
              <a:r>
                <a:rPr lang="en-US" altLang="ko-KR" sz="1200" b="1">
                  <a:latin typeface="+mn-ea"/>
                  <a:ea typeface="+mn-ea"/>
                </a:rPr>
                <a:t>= </a:t>
              </a:r>
              <a:r>
                <a:rPr lang="en-US" altLang="ko-KR" sz="12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 2</a:t>
              </a:r>
              <a:r>
                <a:rPr lang="en-US" altLang="ko-KR" sz="1200" b="1">
                  <a:latin typeface="+mn-ea"/>
                  <a:ea typeface="+mn-ea"/>
                </a:rPr>
                <a:t> </a:t>
              </a:r>
            </a:p>
          </p:txBody>
        </p:sp>
        <p:sp>
          <p:nvSpPr>
            <p:cNvPr id="50" name="Freeform 80"/>
            <p:cNvSpPr>
              <a:spLocks/>
            </p:cNvSpPr>
            <p:nvPr/>
          </p:nvSpPr>
          <p:spPr bwMode="auto">
            <a:xfrm rot="-869926">
              <a:off x="3985" y="595"/>
              <a:ext cx="171" cy="489"/>
            </a:xfrm>
            <a:custGeom>
              <a:avLst/>
              <a:gdLst>
                <a:gd name="T0" fmla="*/ 0 w 144"/>
                <a:gd name="T1" fmla="*/ 190129 h 181"/>
                <a:gd name="T2" fmla="*/ 454 w 144"/>
                <a:gd name="T3" fmla="*/ 47522 h 181"/>
                <a:gd name="T4" fmla="*/ 152 w 144"/>
                <a:gd name="T5" fmla="*/ 0 h 181"/>
                <a:gd name="T6" fmla="*/ 0 60000 65536"/>
                <a:gd name="T7" fmla="*/ 0 60000 65536"/>
                <a:gd name="T8" fmla="*/ 0 60000 65536"/>
                <a:gd name="T9" fmla="*/ 0 w 144"/>
                <a:gd name="T10" fmla="*/ 0 h 181"/>
                <a:gd name="T11" fmla="*/ 144 w 144"/>
                <a:gd name="T12" fmla="*/ 181 h 1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81">
                  <a:moveTo>
                    <a:pt x="0" y="181"/>
                  </a:moveTo>
                  <a:cubicBezTo>
                    <a:pt x="64" y="128"/>
                    <a:pt x="128" y="75"/>
                    <a:pt x="136" y="45"/>
                  </a:cubicBezTo>
                  <a:cubicBezTo>
                    <a:pt x="144" y="15"/>
                    <a:pt x="95" y="7"/>
                    <a:pt x="46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1200">
                <a:latin typeface="+mn-ea"/>
                <a:ea typeface="+mn-ea"/>
              </a:endParaRPr>
            </a:p>
          </p:txBody>
        </p:sp>
      </p:grpSp>
      <p:grpSp>
        <p:nvGrpSpPr>
          <p:cNvPr id="51" name="Group 81"/>
          <p:cNvGrpSpPr>
            <a:grpSpLocks/>
          </p:cNvGrpSpPr>
          <p:nvPr/>
        </p:nvGrpSpPr>
        <p:grpSpPr bwMode="auto">
          <a:xfrm>
            <a:off x="6298432" y="4082554"/>
            <a:ext cx="2506663" cy="1381125"/>
            <a:chOff x="3901" y="1120"/>
            <a:chExt cx="1579" cy="870"/>
          </a:xfrm>
        </p:grpSpPr>
        <p:sp>
          <p:nvSpPr>
            <p:cNvPr id="52" name="Freeform 82"/>
            <p:cNvSpPr>
              <a:spLocks/>
            </p:cNvSpPr>
            <p:nvPr/>
          </p:nvSpPr>
          <p:spPr bwMode="auto">
            <a:xfrm rot="525429" flipV="1">
              <a:off x="3901" y="1120"/>
              <a:ext cx="180" cy="856"/>
            </a:xfrm>
            <a:custGeom>
              <a:avLst/>
              <a:gdLst>
                <a:gd name="T0" fmla="*/ 0 w 144"/>
                <a:gd name="T1" fmla="*/ 9576606 h 181"/>
                <a:gd name="T2" fmla="*/ 646 w 144"/>
                <a:gd name="T3" fmla="*/ 2382167 h 181"/>
                <a:gd name="T4" fmla="*/ 217 w 144"/>
                <a:gd name="T5" fmla="*/ 0 h 181"/>
                <a:gd name="T6" fmla="*/ 0 60000 65536"/>
                <a:gd name="T7" fmla="*/ 0 60000 65536"/>
                <a:gd name="T8" fmla="*/ 0 60000 65536"/>
                <a:gd name="T9" fmla="*/ 0 w 144"/>
                <a:gd name="T10" fmla="*/ 0 h 181"/>
                <a:gd name="T11" fmla="*/ 144 w 144"/>
                <a:gd name="T12" fmla="*/ 181 h 1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81">
                  <a:moveTo>
                    <a:pt x="0" y="181"/>
                  </a:moveTo>
                  <a:cubicBezTo>
                    <a:pt x="64" y="128"/>
                    <a:pt x="128" y="75"/>
                    <a:pt x="136" y="45"/>
                  </a:cubicBezTo>
                  <a:cubicBezTo>
                    <a:pt x="144" y="15"/>
                    <a:pt x="95" y="7"/>
                    <a:pt x="46" y="0"/>
                  </a:cubicBezTo>
                </a:path>
              </a:pathLst>
            </a:custGeom>
            <a:noFill/>
            <a:ln w="9525">
              <a:solidFill>
                <a:srgbClr val="0000CC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53" name="Text Box 83"/>
            <p:cNvSpPr txBox="1">
              <a:spLocks noChangeArrowheads="1"/>
            </p:cNvSpPr>
            <p:nvPr/>
          </p:nvSpPr>
          <p:spPr bwMode="auto">
            <a:xfrm>
              <a:off x="3971" y="1816"/>
              <a:ext cx="1509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atin typeface="+mn-ea"/>
                  <a:ea typeface="+mn-ea"/>
                </a:rPr>
                <a:t>왼쪽 </a:t>
              </a:r>
              <a:r>
                <a:rPr lang="ko-KR" altLang="en-US" sz="1200" b="1" dirty="0" err="1">
                  <a:latin typeface="+mn-ea"/>
                  <a:ea typeface="+mn-ea"/>
                </a:rPr>
                <a:t>자식노드의</a:t>
              </a:r>
              <a:r>
                <a:rPr lang="ko-KR" altLang="en-US" sz="1200" b="1" dirty="0">
                  <a:latin typeface="+mn-ea"/>
                  <a:ea typeface="+mn-ea"/>
                </a:rPr>
                <a:t> 인덱스 </a:t>
              </a:r>
              <a:r>
                <a:rPr lang="en-US" altLang="ko-KR" sz="1200" b="1" dirty="0">
                  <a:latin typeface="+mn-ea"/>
                  <a:ea typeface="+mn-ea"/>
                </a:rPr>
                <a:t>= </a:t>
              </a:r>
              <a:r>
                <a:rPr lang="en-US" altLang="ko-KR" sz="12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 10</a:t>
              </a:r>
              <a:r>
                <a:rPr lang="en-US" altLang="ko-KR" sz="1200" b="1" dirty="0">
                  <a:latin typeface="+mn-ea"/>
                  <a:ea typeface="+mn-ea"/>
                </a:rPr>
                <a:t>  </a:t>
              </a:r>
            </a:p>
          </p:txBody>
        </p:sp>
      </p:grpSp>
      <p:grpSp>
        <p:nvGrpSpPr>
          <p:cNvPr id="54" name="Group 84"/>
          <p:cNvGrpSpPr>
            <a:grpSpLocks/>
          </p:cNvGrpSpPr>
          <p:nvPr/>
        </p:nvGrpSpPr>
        <p:grpSpPr bwMode="auto">
          <a:xfrm>
            <a:off x="6357168" y="4119067"/>
            <a:ext cx="2795588" cy="1733550"/>
            <a:chOff x="3938" y="1143"/>
            <a:chExt cx="1761" cy="1092"/>
          </a:xfrm>
        </p:grpSpPr>
        <p:sp>
          <p:nvSpPr>
            <p:cNvPr id="55" name="Freeform 85"/>
            <p:cNvSpPr>
              <a:spLocks/>
            </p:cNvSpPr>
            <p:nvPr/>
          </p:nvSpPr>
          <p:spPr bwMode="auto">
            <a:xfrm rot="248885" flipV="1">
              <a:off x="3938" y="1143"/>
              <a:ext cx="197" cy="1018"/>
            </a:xfrm>
            <a:custGeom>
              <a:avLst/>
              <a:gdLst>
                <a:gd name="T0" fmla="*/ 0 w 144"/>
                <a:gd name="T1" fmla="*/ 32225561 h 181"/>
                <a:gd name="T2" fmla="*/ 1216 w 144"/>
                <a:gd name="T3" fmla="*/ 8008049 h 181"/>
                <a:gd name="T4" fmla="*/ 412 w 144"/>
                <a:gd name="T5" fmla="*/ 0 h 181"/>
                <a:gd name="T6" fmla="*/ 0 60000 65536"/>
                <a:gd name="T7" fmla="*/ 0 60000 65536"/>
                <a:gd name="T8" fmla="*/ 0 60000 65536"/>
                <a:gd name="T9" fmla="*/ 0 w 144"/>
                <a:gd name="T10" fmla="*/ 0 h 181"/>
                <a:gd name="T11" fmla="*/ 144 w 144"/>
                <a:gd name="T12" fmla="*/ 181 h 1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81">
                  <a:moveTo>
                    <a:pt x="0" y="181"/>
                  </a:moveTo>
                  <a:cubicBezTo>
                    <a:pt x="64" y="128"/>
                    <a:pt x="128" y="75"/>
                    <a:pt x="136" y="45"/>
                  </a:cubicBezTo>
                  <a:cubicBezTo>
                    <a:pt x="144" y="15"/>
                    <a:pt x="95" y="7"/>
                    <a:pt x="46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56" name="Text Box 86"/>
            <p:cNvSpPr txBox="1">
              <a:spLocks noChangeArrowheads="1"/>
            </p:cNvSpPr>
            <p:nvPr/>
          </p:nvSpPr>
          <p:spPr bwMode="auto">
            <a:xfrm>
              <a:off x="3992" y="2061"/>
              <a:ext cx="1707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atin typeface="+mn-ea"/>
                  <a:ea typeface="+mn-ea"/>
                </a:rPr>
                <a:t>오른쪽 </a:t>
              </a:r>
              <a:r>
                <a:rPr lang="ko-KR" altLang="en-US" sz="1200" b="1" dirty="0" err="1">
                  <a:latin typeface="+mn-ea"/>
                  <a:ea typeface="+mn-ea"/>
                </a:rPr>
                <a:t>자식노드의</a:t>
              </a:r>
              <a:r>
                <a:rPr lang="ko-KR" altLang="en-US" sz="1200" b="1" dirty="0">
                  <a:latin typeface="+mn-ea"/>
                  <a:ea typeface="+mn-ea"/>
                </a:rPr>
                <a:t> 인덱스 </a:t>
              </a:r>
              <a:r>
                <a:rPr lang="en-US" altLang="ko-KR" sz="1200" b="1" dirty="0">
                  <a:latin typeface="+mn-ea"/>
                  <a:ea typeface="+mn-ea"/>
                </a:rPr>
                <a:t>=  </a:t>
              </a:r>
              <a:r>
                <a:rPr lang="en-US" altLang="ko-KR" sz="12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11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76" y="1401722"/>
            <a:ext cx="4160351" cy="16965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32" y="3119716"/>
            <a:ext cx="4119776" cy="3017884"/>
          </a:xfrm>
          <a:prstGeom prst="rect">
            <a:avLst/>
          </a:prstGeom>
        </p:spPr>
      </p:pic>
      <p:sp>
        <p:nvSpPr>
          <p:cNvPr id="71" name="Text Box 64"/>
          <p:cNvSpPr txBox="1">
            <a:spLocks noChangeArrowheads="1"/>
          </p:cNvSpPr>
          <p:nvPr/>
        </p:nvSpPr>
        <p:spPr bwMode="auto">
          <a:xfrm>
            <a:off x="5219817" y="3084672"/>
            <a:ext cx="3834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 dirty="0">
                <a:latin typeface="+mn-ea"/>
                <a:ea typeface="+mn-ea"/>
              </a:rPr>
              <a:t>[2]</a:t>
            </a:r>
          </a:p>
        </p:txBody>
      </p:sp>
      <p:sp>
        <p:nvSpPr>
          <p:cNvPr id="72" name="Text Box 64"/>
          <p:cNvSpPr txBox="1">
            <a:spLocks noChangeArrowheads="1"/>
          </p:cNvSpPr>
          <p:nvPr/>
        </p:nvSpPr>
        <p:spPr bwMode="auto">
          <a:xfrm>
            <a:off x="5130049" y="5286795"/>
            <a:ext cx="4732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 dirty="0">
                <a:latin typeface="+mn-ea"/>
                <a:ea typeface="+mn-ea"/>
              </a:rPr>
              <a:t>[10]</a:t>
            </a:r>
          </a:p>
        </p:txBody>
      </p:sp>
      <p:sp>
        <p:nvSpPr>
          <p:cNvPr id="73" name="Text Box 64"/>
          <p:cNvSpPr txBox="1">
            <a:spLocks noChangeArrowheads="1"/>
          </p:cNvSpPr>
          <p:nvPr/>
        </p:nvSpPr>
        <p:spPr bwMode="auto">
          <a:xfrm>
            <a:off x="5130049" y="5579116"/>
            <a:ext cx="4732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 dirty="0">
                <a:latin typeface="+mn-ea"/>
                <a:ea typeface="+mn-ea"/>
              </a:rPr>
              <a:t>[11]</a:t>
            </a:r>
          </a:p>
        </p:txBody>
      </p:sp>
      <p:sp>
        <p:nvSpPr>
          <p:cNvPr id="68" name="오른쪽 화살표 67"/>
          <p:cNvSpPr/>
          <p:nvPr/>
        </p:nvSpPr>
        <p:spPr>
          <a:xfrm>
            <a:off x="4572000" y="4349257"/>
            <a:ext cx="655565" cy="223352"/>
          </a:xfrm>
          <a:prstGeom prst="right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 완전</a:t>
            </a:r>
            <a:r>
              <a:rPr lang="en-US" altLang="ko-KR" dirty="0"/>
              <a:t>(</a:t>
            </a:r>
            <a:r>
              <a:rPr lang="ko-KR" altLang="en-US" dirty="0"/>
              <a:t>전</a:t>
            </a:r>
            <a:r>
              <a:rPr lang="en-US" altLang="ko-KR" dirty="0"/>
              <a:t>)</a:t>
            </a:r>
            <a:r>
              <a:rPr lang="ko-KR" altLang="en-US" dirty="0"/>
              <a:t> 이진 트리의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차원 </a:t>
            </a:r>
            <a:r>
              <a:rPr lang="ko-KR" altLang="en-US" dirty="0"/>
              <a:t>배열 표현 </a:t>
            </a:r>
            <a:r>
              <a:rPr lang="en-US" altLang="ko-KR" dirty="0"/>
              <a:t>: </a:t>
            </a:r>
            <a:r>
              <a:rPr lang="ko-KR" altLang="en-US" sz="1600" dirty="0"/>
              <a:t>노드 </a:t>
            </a:r>
            <a:r>
              <a:rPr lang="ko-KR" altLang="en-US" sz="1600" dirty="0">
                <a:solidFill>
                  <a:srgbClr val="FF0000"/>
                </a:solidFill>
              </a:rPr>
              <a:t>번호</a:t>
            </a:r>
            <a:r>
              <a:rPr lang="ko-KR" altLang="en-US" sz="1600" dirty="0"/>
              <a:t>를 배열 </a:t>
            </a:r>
            <a:r>
              <a:rPr lang="ko-KR" altLang="en-US" sz="1600" dirty="0">
                <a:solidFill>
                  <a:srgbClr val="FF0000"/>
                </a:solidFill>
              </a:rPr>
              <a:t>인덱스</a:t>
            </a:r>
            <a:r>
              <a:rPr lang="ko-KR" altLang="en-US" sz="1600" dirty="0"/>
              <a:t>로 사용</a:t>
            </a:r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737475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이진트리</a:t>
            </a:r>
            <a:r>
              <a:rPr lang="ko-KR" altLang="en-US" dirty="0"/>
              <a:t> 구현</a:t>
            </a:r>
            <a:r>
              <a:rPr lang="en-US" altLang="ko-KR" dirty="0"/>
              <a:t> : </a:t>
            </a:r>
            <a:r>
              <a:rPr lang="ko-KR" altLang="en-US" dirty="0"/>
              <a:t>순차 자료구조를</a:t>
            </a:r>
            <a:r>
              <a:rPr lang="en-US" altLang="ko-KR" dirty="0"/>
              <a:t> </a:t>
            </a:r>
            <a:r>
              <a:rPr lang="ko-KR" altLang="en-US" dirty="0"/>
              <a:t>이용한 구현</a:t>
            </a:r>
            <a:endParaRPr lang="ko-KR" altLang="en-US" sz="2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00"/>
          <a:stretch/>
        </p:blipFill>
        <p:spPr bwMode="auto">
          <a:xfrm>
            <a:off x="376568" y="6453336"/>
            <a:ext cx="8585007" cy="216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241817"/>
              </p:ext>
            </p:extLst>
          </p:nvPr>
        </p:nvGraphicFramePr>
        <p:xfrm>
          <a:off x="5666357" y="2564904"/>
          <a:ext cx="822325" cy="3568706"/>
        </p:xfrm>
        <a:graphic>
          <a:graphicData uri="http://schemas.openxmlformats.org/drawingml/2006/table">
            <a:tbl>
              <a:tblPr/>
              <a:tblGrid>
                <a:gridCol w="82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3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rgbClr val="80590A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16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3" name="Text Box 63"/>
          <p:cNvSpPr txBox="1">
            <a:spLocks noChangeArrowheads="1"/>
          </p:cNvSpPr>
          <p:nvPr/>
        </p:nvSpPr>
        <p:spPr bwMode="auto">
          <a:xfrm>
            <a:off x="5319581" y="2572842"/>
            <a:ext cx="3834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+mn-ea"/>
                <a:ea typeface="+mn-ea"/>
              </a:rPr>
              <a:t>[0]</a:t>
            </a:r>
          </a:p>
        </p:txBody>
      </p:sp>
      <p:sp>
        <p:nvSpPr>
          <p:cNvPr id="34" name="Text Box 64"/>
          <p:cNvSpPr txBox="1">
            <a:spLocks noChangeArrowheads="1"/>
          </p:cNvSpPr>
          <p:nvPr/>
        </p:nvSpPr>
        <p:spPr bwMode="auto">
          <a:xfrm>
            <a:off x="5319581" y="2842717"/>
            <a:ext cx="3834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 dirty="0">
                <a:latin typeface="+mn-ea"/>
                <a:ea typeface="+mn-ea"/>
              </a:rPr>
              <a:t>[1]</a:t>
            </a:r>
          </a:p>
        </p:txBody>
      </p:sp>
      <p:sp>
        <p:nvSpPr>
          <p:cNvPr id="40" name="Text Box 70"/>
          <p:cNvSpPr txBox="1">
            <a:spLocks noChangeArrowheads="1"/>
          </p:cNvSpPr>
          <p:nvPr/>
        </p:nvSpPr>
        <p:spPr bwMode="auto">
          <a:xfrm>
            <a:off x="5319581" y="3387229"/>
            <a:ext cx="3834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+mn-ea"/>
                <a:ea typeface="+mn-ea"/>
              </a:rPr>
              <a:t>[3]</a:t>
            </a:r>
          </a:p>
        </p:txBody>
      </p:sp>
      <p:sp>
        <p:nvSpPr>
          <p:cNvPr id="41" name="Text Box 71"/>
          <p:cNvSpPr txBox="1">
            <a:spLocks noChangeArrowheads="1"/>
          </p:cNvSpPr>
          <p:nvPr/>
        </p:nvSpPr>
        <p:spPr bwMode="auto">
          <a:xfrm>
            <a:off x="5319581" y="3655517"/>
            <a:ext cx="3834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+mn-ea"/>
                <a:ea typeface="+mn-ea"/>
              </a:rPr>
              <a:t>[4]</a:t>
            </a:r>
          </a:p>
        </p:txBody>
      </p:sp>
      <p:sp>
        <p:nvSpPr>
          <p:cNvPr id="42" name="Text Box 72"/>
          <p:cNvSpPr txBox="1">
            <a:spLocks noChangeArrowheads="1"/>
          </p:cNvSpPr>
          <p:nvPr/>
        </p:nvSpPr>
        <p:spPr bwMode="auto">
          <a:xfrm>
            <a:off x="5319581" y="3938092"/>
            <a:ext cx="3834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+mn-ea"/>
                <a:ea typeface="+mn-ea"/>
              </a:rPr>
              <a:t>[5]</a:t>
            </a:r>
          </a:p>
        </p:txBody>
      </p:sp>
      <p:sp>
        <p:nvSpPr>
          <p:cNvPr id="43" name="Text Box 73"/>
          <p:cNvSpPr txBox="1">
            <a:spLocks noChangeArrowheads="1"/>
          </p:cNvSpPr>
          <p:nvPr/>
        </p:nvSpPr>
        <p:spPr bwMode="auto">
          <a:xfrm>
            <a:off x="5319581" y="4212729"/>
            <a:ext cx="3834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+mn-ea"/>
                <a:ea typeface="+mn-ea"/>
              </a:rPr>
              <a:t>[6]</a:t>
            </a:r>
          </a:p>
        </p:txBody>
      </p:sp>
      <p:sp>
        <p:nvSpPr>
          <p:cNvPr id="44" name="Text Box 74"/>
          <p:cNvSpPr txBox="1">
            <a:spLocks noChangeArrowheads="1"/>
          </p:cNvSpPr>
          <p:nvPr/>
        </p:nvSpPr>
        <p:spPr bwMode="auto">
          <a:xfrm>
            <a:off x="5319581" y="4482604"/>
            <a:ext cx="3834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+mn-ea"/>
                <a:ea typeface="+mn-ea"/>
              </a:rPr>
              <a:t>[7]</a:t>
            </a:r>
          </a:p>
        </p:txBody>
      </p:sp>
      <p:sp>
        <p:nvSpPr>
          <p:cNvPr id="45" name="Text Box 75"/>
          <p:cNvSpPr txBox="1">
            <a:spLocks noChangeArrowheads="1"/>
          </p:cNvSpPr>
          <p:nvPr/>
        </p:nvSpPr>
        <p:spPr bwMode="auto">
          <a:xfrm>
            <a:off x="5319581" y="4747717"/>
            <a:ext cx="3834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+mn-ea"/>
                <a:ea typeface="+mn-ea"/>
              </a:rPr>
              <a:t>[8]</a:t>
            </a:r>
          </a:p>
        </p:txBody>
      </p:sp>
      <p:sp>
        <p:nvSpPr>
          <p:cNvPr id="46" name="Text Box 76"/>
          <p:cNvSpPr txBox="1">
            <a:spLocks noChangeArrowheads="1"/>
          </p:cNvSpPr>
          <p:nvPr/>
        </p:nvSpPr>
        <p:spPr bwMode="auto">
          <a:xfrm>
            <a:off x="5319581" y="5016004"/>
            <a:ext cx="3834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+mn-ea"/>
                <a:ea typeface="+mn-ea"/>
              </a:rPr>
              <a:t>[9]</a:t>
            </a:r>
          </a:p>
        </p:txBody>
      </p:sp>
      <p:sp>
        <p:nvSpPr>
          <p:cNvPr id="47" name="Text Box 77"/>
          <p:cNvSpPr txBox="1">
            <a:spLocks noChangeArrowheads="1"/>
          </p:cNvSpPr>
          <p:nvPr/>
        </p:nvSpPr>
        <p:spPr bwMode="auto">
          <a:xfrm>
            <a:off x="5130049" y="5843092"/>
            <a:ext cx="4732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+mn-ea"/>
                <a:ea typeface="+mn-ea"/>
              </a:rPr>
              <a:t>[12]</a:t>
            </a:r>
          </a:p>
        </p:txBody>
      </p:sp>
      <p:grpSp>
        <p:nvGrpSpPr>
          <p:cNvPr id="48" name="Group 78"/>
          <p:cNvGrpSpPr>
            <a:grpSpLocks/>
          </p:cNvGrpSpPr>
          <p:nvPr/>
        </p:nvGrpSpPr>
        <p:grpSpPr bwMode="auto">
          <a:xfrm>
            <a:off x="6417245" y="3098304"/>
            <a:ext cx="2025650" cy="927100"/>
            <a:chOff x="3985" y="500"/>
            <a:chExt cx="1276" cy="584"/>
          </a:xfrm>
        </p:grpSpPr>
        <p:sp>
          <p:nvSpPr>
            <p:cNvPr id="49" name="Text Box 79"/>
            <p:cNvSpPr txBox="1">
              <a:spLocks noChangeArrowheads="1"/>
            </p:cNvSpPr>
            <p:nvPr/>
          </p:nvSpPr>
          <p:spPr bwMode="auto">
            <a:xfrm>
              <a:off x="4071" y="500"/>
              <a:ext cx="119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200" b="1" dirty="0" err="1">
                  <a:latin typeface="+mn-ea"/>
                  <a:ea typeface="+mn-ea"/>
                </a:rPr>
                <a:t>부모노드의</a:t>
              </a:r>
              <a:r>
                <a:rPr lang="ko-KR" altLang="en-US" sz="1200" b="1" dirty="0">
                  <a:latin typeface="+mn-ea"/>
                  <a:ea typeface="+mn-ea"/>
                </a:rPr>
                <a:t> 인덱스 </a:t>
              </a:r>
              <a:r>
                <a:rPr lang="en-US" altLang="ko-KR" sz="1200" b="1" dirty="0">
                  <a:latin typeface="+mn-ea"/>
                  <a:ea typeface="+mn-ea"/>
                </a:rPr>
                <a:t>= </a:t>
              </a:r>
              <a:r>
                <a:rPr lang="en-US" altLang="ko-KR" sz="12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 2</a:t>
              </a:r>
              <a:r>
                <a:rPr lang="en-US" altLang="ko-KR" sz="1200" b="1" dirty="0">
                  <a:latin typeface="+mn-ea"/>
                  <a:ea typeface="+mn-ea"/>
                </a:rPr>
                <a:t> </a:t>
              </a:r>
            </a:p>
          </p:txBody>
        </p:sp>
        <p:sp>
          <p:nvSpPr>
            <p:cNvPr id="50" name="Freeform 80"/>
            <p:cNvSpPr>
              <a:spLocks/>
            </p:cNvSpPr>
            <p:nvPr/>
          </p:nvSpPr>
          <p:spPr bwMode="auto">
            <a:xfrm rot="-869926">
              <a:off x="3985" y="595"/>
              <a:ext cx="171" cy="489"/>
            </a:xfrm>
            <a:custGeom>
              <a:avLst/>
              <a:gdLst>
                <a:gd name="T0" fmla="*/ 0 w 144"/>
                <a:gd name="T1" fmla="*/ 190129 h 181"/>
                <a:gd name="T2" fmla="*/ 454 w 144"/>
                <a:gd name="T3" fmla="*/ 47522 h 181"/>
                <a:gd name="T4" fmla="*/ 152 w 144"/>
                <a:gd name="T5" fmla="*/ 0 h 181"/>
                <a:gd name="T6" fmla="*/ 0 60000 65536"/>
                <a:gd name="T7" fmla="*/ 0 60000 65536"/>
                <a:gd name="T8" fmla="*/ 0 60000 65536"/>
                <a:gd name="T9" fmla="*/ 0 w 144"/>
                <a:gd name="T10" fmla="*/ 0 h 181"/>
                <a:gd name="T11" fmla="*/ 144 w 144"/>
                <a:gd name="T12" fmla="*/ 181 h 1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81">
                  <a:moveTo>
                    <a:pt x="0" y="181"/>
                  </a:moveTo>
                  <a:cubicBezTo>
                    <a:pt x="64" y="128"/>
                    <a:pt x="128" y="75"/>
                    <a:pt x="136" y="45"/>
                  </a:cubicBezTo>
                  <a:cubicBezTo>
                    <a:pt x="144" y="15"/>
                    <a:pt x="95" y="7"/>
                    <a:pt x="46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1200">
                <a:latin typeface="+mn-ea"/>
                <a:ea typeface="+mn-ea"/>
              </a:endParaRPr>
            </a:p>
          </p:txBody>
        </p:sp>
      </p:grpSp>
      <p:grpSp>
        <p:nvGrpSpPr>
          <p:cNvPr id="51" name="Group 81"/>
          <p:cNvGrpSpPr>
            <a:grpSpLocks/>
          </p:cNvGrpSpPr>
          <p:nvPr/>
        </p:nvGrpSpPr>
        <p:grpSpPr bwMode="auto">
          <a:xfrm>
            <a:off x="6398196" y="4082554"/>
            <a:ext cx="2506663" cy="1381125"/>
            <a:chOff x="3901" y="1120"/>
            <a:chExt cx="1579" cy="870"/>
          </a:xfrm>
        </p:grpSpPr>
        <p:sp>
          <p:nvSpPr>
            <p:cNvPr id="52" name="Freeform 82"/>
            <p:cNvSpPr>
              <a:spLocks/>
            </p:cNvSpPr>
            <p:nvPr/>
          </p:nvSpPr>
          <p:spPr bwMode="auto">
            <a:xfrm rot="525429" flipV="1">
              <a:off x="3901" y="1120"/>
              <a:ext cx="180" cy="856"/>
            </a:xfrm>
            <a:custGeom>
              <a:avLst/>
              <a:gdLst>
                <a:gd name="T0" fmla="*/ 0 w 144"/>
                <a:gd name="T1" fmla="*/ 9576606 h 181"/>
                <a:gd name="T2" fmla="*/ 646 w 144"/>
                <a:gd name="T3" fmla="*/ 2382167 h 181"/>
                <a:gd name="T4" fmla="*/ 217 w 144"/>
                <a:gd name="T5" fmla="*/ 0 h 181"/>
                <a:gd name="T6" fmla="*/ 0 60000 65536"/>
                <a:gd name="T7" fmla="*/ 0 60000 65536"/>
                <a:gd name="T8" fmla="*/ 0 60000 65536"/>
                <a:gd name="T9" fmla="*/ 0 w 144"/>
                <a:gd name="T10" fmla="*/ 0 h 181"/>
                <a:gd name="T11" fmla="*/ 144 w 144"/>
                <a:gd name="T12" fmla="*/ 181 h 1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81">
                  <a:moveTo>
                    <a:pt x="0" y="181"/>
                  </a:moveTo>
                  <a:cubicBezTo>
                    <a:pt x="64" y="128"/>
                    <a:pt x="128" y="75"/>
                    <a:pt x="136" y="45"/>
                  </a:cubicBezTo>
                  <a:cubicBezTo>
                    <a:pt x="144" y="15"/>
                    <a:pt x="95" y="7"/>
                    <a:pt x="46" y="0"/>
                  </a:cubicBezTo>
                </a:path>
              </a:pathLst>
            </a:custGeom>
            <a:noFill/>
            <a:ln w="9525">
              <a:solidFill>
                <a:srgbClr val="0000CC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53" name="Text Box 83"/>
            <p:cNvSpPr txBox="1">
              <a:spLocks noChangeArrowheads="1"/>
            </p:cNvSpPr>
            <p:nvPr/>
          </p:nvSpPr>
          <p:spPr bwMode="auto">
            <a:xfrm>
              <a:off x="3971" y="1816"/>
              <a:ext cx="1509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atin typeface="+mn-ea"/>
                  <a:ea typeface="+mn-ea"/>
                </a:rPr>
                <a:t>왼쪽 </a:t>
              </a:r>
              <a:r>
                <a:rPr lang="ko-KR" altLang="en-US" sz="1200" b="1" dirty="0" err="1">
                  <a:latin typeface="+mn-ea"/>
                  <a:ea typeface="+mn-ea"/>
                </a:rPr>
                <a:t>자식노드의</a:t>
              </a:r>
              <a:r>
                <a:rPr lang="ko-KR" altLang="en-US" sz="1200" b="1" dirty="0">
                  <a:latin typeface="+mn-ea"/>
                  <a:ea typeface="+mn-ea"/>
                </a:rPr>
                <a:t> 인덱스 </a:t>
              </a:r>
              <a:r>
                <a:rPr lang="en-US" altLang="ko-KR" sz="1200" b="1" dirty="0">
                  <a:latin typeface="+mn-ea"/>
                  <a:ea typeface="+mn-ea"/>
                </a:rPr>
                <a:t>= </a:t>
              </a:r>
              <a:r>
                <a:rPr lang="en-US" altLang="ko-KR" sz="12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 10</a:t>
              </a:r>
              <a:r>
                <a:rPr lang="en-US" altLang="ko-KR" sz="1200" b="1" dirty="0">
                  <a:latin typeface="+mn-ea"/>
                  <a:ea typeface="+mn-ea"/>
                </a:rPr>
                <a:t>  </a:t>
              </a:r>
            </a:p>
          </p:txBody>
        </p:sp>
      </p:grpSp>
      <p:grpSp>
        <p:nvGrpSpPr>
          <p:cNvPr id="54" name="Group 84"/>
          <p:cNvGrpSpPr>
            <a:grpSpLocks/>
          </p:cNvGrpSpPr>
          <p:nvPr/>
        </p:nvGrpSpPr>
        <p:grpSpPr bwMode="auto">
          <a:xfrm>
            <a:off x="6456932" y="4119067"/>
            <a:ext cx="2795588" cy="1733550"/>
            <a:chOff x="3938" y="1143"/>
            <a:chExt cx="1761" cy="1092"/>
          </a:xfrm>
        </p:grpSpPr>
        <p:sp>
          <p:nvSpPr>
            <p:cNvPr id="55" name="Freeform 85"/>
            <p:cNvSpPr>
              <a:spLocks/>
            </p:cNvSpPr>
            <p:nvPr/>
          </p:nvSpPr>
          <p:spPr bwMode="auto">
            <a:xfrm rot="248885" flipV="1">
              <a:off x="3938" y="1143"/>
              <a:ext cx="197" cy="1018"/>
            </a:xfrm>
            <a:custGeom>
              <a:avLst/>
              <a:gdLst>
                <a:gd name="T0" fmla="*/ 0 w 144"/>
                <a:gd name="T1" fmla="*/ 32225561 h 181"/>
                <a:gd name="T2" fmla="*/ 1216 w 144"/>
                <a:gd name="T3" fmla="*/ 8008049 h 181"/>
                <a:gd name="T4" fmla="*/ 412 w 144"/>
                <a:gd name="T5" fmla="*/ 0 h 181"/>
                <a:gd name="T6" fmla="*/ 0 60000 65536"/>
                <a:gd name="T7" fmla="*/ 0 60000 65536"/>
                <a:gd name="T8" fmla="*/ 0 60000 65536"/>
                <a:gd name="T9" fmla="*/ 0 w 144"/>
                <a:gd name="T10" fmla="*/ 0 h 181"/>
                <a:gd name="T11" fmla="*/ 144 w 144"/>
                <a:gd name="T12" fmla="*/ 181 h 1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81">
                  <a:moveTo>
                    <a:pt x="0" y="181"/>
                  </a:moveTo>
                  <a:cubicBezTo>
                    <a:pt x="64" y="128"/>
                    <a:pt x="128" y="75"/>
                    <a:pt x="136" y="45"/>
                  </a:cubicBezTo>
                  <a:cubicBezTo>
                    <a:pt x="144" y="15"/>
                    <a:pt x="95" y="7"/>
                    <a:pt x="46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56" name="Text Box 86"/>
            <p:cNvSpPr txBox="1">
              <a:spLocks noChangeArrowheads="1"/>
            </p:cNvSpPr>
            <p:nvPr/>
          </p:nvSpPr>
          <p:spPr bwMode="auto">
            <a:xfrm>
              <a:off x="3992" y="2061"/>
              <a:ext cx="1707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atin typeface="+mn-ea"/>
                  <a:ea typeface="+mn-ea"/>
                </a:rPr>
                <a:t>오른쪽 </a:t>
              </a:r>
              <a:r>
                <a:rPr lang="ko-KR" altLang="en-US" sz="1200" b="1" dirty="0" err="1">
                  <a:latin typeface="+mn-ea"/>
                  <a:ea typeface="+mn-ea"/>
                </a:rPr>
                <a:t>자식노드의</a:t>
              </a:r>
              <a:r>
                <a:rPr lang="ko-KR" altLang="en-US" sz="1200" b="1" dirty="0">
                  <a:latin typeface="+mn-ea"/>
                  <a:ea typeface="+mn-ea"/>
                </a:rPr>
                <a:t> 인덱스 </a:t>
              </a:r>
              <a:r>
                <a:rPr lang="en-US" altLang="ko-KR" sz="1200" b="1" dirty="0">
                  <a:latin typeface="+mn-ea"/>
                  <a:ea typeface="+mn-ea"/>
                </a:rPr>
                <a:t>=  </a:t>
              </a:r>
              <a:r>
                <a:rPr lang="en-US" altLang="ko-KR" sz="12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11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23" y="1514350"/>
            <a:ext cx="4160351" cy="18107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337" y="3462636"/>
            <a:ext cx="1923868" cy="1609032"/>
          </a:xfrm>
          <a:prstGeom prst="rect">
            <a:avLst/>
          </a:prstGeom>
        </p:spPr>
      </p:pic>
      <p:sp>
        <p:nvSpPr>
          <p:cNvPr id="71" name="Text Box 64"/>
          <p:cNvSpPr txBox="1">
            <a:spLocks noChangeArrowheads="1"/>
          </p:cNvSpPr>
          <p:nvPr/>
        </p:nvSpPr>
        <p:spPr bwMode="auto">
          <a:xfrm>
            <a:off x="5319581" y="3084672"/>
            <a:ext cx="3834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 dirty="0">
                <a:latin typeface="+mn-ea"/>
                <a:ea typeface="+mn-ea"/>
              </a:rPr>
              <a:t>[2]</a:t>
            </a:r>
          </a:p>
        </p:txBody>
      </p:sp>
      <p:sp>
        <p:nvSpPr>
          <p:cNvPr id="72" name="Text Box 64"/>
          <p:cNvSpPr txBox="1">
            <a:spLocks noChangeArrowheads="1"/>
          </p:cNvSpPr>
          <p:nvPr/>
        </p:nvSpPr>
        <p:spPr bwMode="auto">
          <a:xfrm>
            <a:off x="5130049" y="5286795"/>
            <a:ext cx="4732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 dirty="0">
                <a:latin typeface="+mn-ea"/>
                <a:ea typeface="+mn-ea"/>
              </a:rPr>
              <a:t>[10]</a:t>
            </a:r>
          </a:p>
        </p:txBody>
      </p:sp>
      <p:sp>
        <p:nvSpPr>
          <p:cNvPr id="73" name="Text Box 64"/>
          <p:cNvSpPr txBox="1">
            <a:spLocks noChangeArrowheads="1"/>
          </p:cNvSpPr>
          <p:nvPr/>
        </p:nvSpPr>
        <p:spPr bwMode="auto">
          <a:xfrm>
            <a:off x="5130049" y="5579116"/>
            <a:ext cx="4732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 dirty="0">
                <a:latin typeface="+mn-ea"/>
                <a:ea typeface="+mn-ea"/>
              </a:rPr>
              <a:t>[11]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98058" y="2227555"/>
            <a:ext cx="1086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  <a:latin typeface="+mn-ea"/>
                <a:ea typeface="+mn-ea"/>
              </a:rPr>
              <a:t>인덱스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  <a:ea typeface="+mn-ea"/>
              </a:rPr>
              <a:t>=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  <a:ea typeface="+mn-ea"/>
              </a:rPr>
              <a:t>i</a:t>
            </a:r>
            <a:endParaRPr lang="en-US" altLang="ko-KR" sz="1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511300" y="2419706"/>
            <a:ext cx="0" cy="216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76568" y="3521963"/>
            <a:ext cx="4969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2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</a:t>
            </a:r>
            <a:r>
              <a:rPr kumimoji="0"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kumimoji="0" lang="en-US" altLang="ko-KR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</a:t>
            </a:r>
            <a:r>
              <a:rPr kumimoji="0" lang="en-US" altLang="ko-KR" sz="12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0" lang="ko-KR" altLang="en-US" sz="12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인덱스 </a:t>
            </a:r>
            <a:r>
              <a:rPr kumimoji="0" lang="en-US" altLang="ko-KR" sz="12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kumimoji="0" lang="en-US" altLang="ko-KR" sz="1200" dirty="0" err="1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kumimoji="0" lang="en-US" altLang="ko-KR" sz="1200" dirty="0">
                <a:solidFill>
                  <a:srgbClr val="0000CC"/>
                </a:solidFill>
                <a:latin typeface="+mn-ea"/>
                <a:ea typeface="+mn-ea"/>
              </a:rPr>
              <a:t> </a:t>
            </a:r>
            <a:r>
              <a:rPr kumimoji="0" lang="en-US" altLang="ko-KR" sz="12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 5) </a:t>
            </a:r>
            <a:r>
              <a:rPr kumimoji="0"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</a:t>
            </a:r>
            <a:r>
              <a:rPr kumimoji="0"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기준으로 배열과 인덱스 관계 파악</a:t>
            </a:r>
            <a:br>
              <a:rPr kumimoji="0"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kumimoji="0"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1. </a:t>
            </a:r>
            <a:r>
              <a:rPr kumimoji="0"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노드 </a:t>
            </a:r>
            <a:r>
              <a:rPr kumimoji="0" lang="en-US" altLang="ko-KR" sz="1200" dirty="0" err="1">
                <a:latin typeface="+mn-ea"/>
                <a:ea typeface="+mn-ea"/>
              </a:rPr>
              <a:t>i</a:t>
            </a:r>
            <a:r>
              <a:rPr kumimoji="0"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</a:t>
            </a:r>
            <a:r>
              <a:rPr kumimoji="0"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부모 노드 </a:t>
            </a:r>
            <a:r>
              <a:rPr kumimoji="0"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kumimoji="0" lang="en-US" altLang="ko-KR" sz="1200" dirty="0" err="1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kumimoji="0" lang="en-US" altLang="ko-KR" sz="1200" dirty="0">
                <a:solidFill>
                  <a:srgbClr val="FF0000"/>
                </a:solidFill>
                <a:latin typeface="+mn-ea"/>
                <a:ea typeface="+mn-ea"/>
              </a:rPr>
              <a:t>/2</a:t>
            </a:r>
            <a:r>
              <a:rPr kumimoji="0"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= 5/2 = </a:t>
            </a:r>
            <a:r>
              <a:rPr kumimoji="0" lang="en-US" altLang="ko-KR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kumimoji="0"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.5 = 2</a:t>
            </a:r>
            <a:r>
              <a:rPr kumimoji="0"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번에 저장</a:t>
            </a:r>
            <a:endParaRPr kumimoji="0"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2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kumimoji="0" lang="en-US" altLang="ko-KR" sz="12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kumimoji="0"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kumimoji="0"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노드 </a:t>
            </a:r>
            <a:r>
              <a:rPr kumimoji="0" lang="en-US" altLang="ko-KR" sz="1200" dirty="0" err="1">
                <a:latin typeface="+mn-ea"/>
              </a:rPr>
              <a:t>i</a:t>
            </a:r>
            <a:r>
              <a:rPr kumimoji="0"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</a:t>
            </a:r>
            <a:r>
              <a:rPr kumimoji="0"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왼쪽 자식 노드 </a:t>
            </a:r>
            <a:r>
              <a:rPr kumimoji="0"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</a:t>
            </a:r>
            <a:r>
              <a:rPr kumimoji="0" lang="en-US" altLang="ko-KR" sz="1200" dirty="0">
                <a:solidFill>
                  <a:srgbClr val="FF0000"/>
                </a:solidFill>
                <a:latin typeface="+mn-ea"/>
              </a:rPr>
              <a:t>2 * </a:t>
            </a:r>
            <a:r>
              <a:rPr kumimoji="0" lang="en-US" altLang="ko-KR" sz="1200" dirty="0" err="1">
                <a:solidFill>
                  <a:srgbClr val="FF0000"/>
                </a:solidFill>
                <a:latin typeface="+mn-ea"/>
              </a:rPr>
              <a:t>i</a:t>
            </a:r>
            <a:r>
              <a:rPr kumimoji="0"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= 2 * 5 = </a:t>
            </a:r>
            <a:r>
              <a:rPr kumimoji="0" lang="en-US" altLang="ko-KR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kumimoji="0"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= 10</a:t>
            </a:r>
            <a:r>
              <a:rPr kumimoji="0"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번에 저장</a:t>
            </a:r>
            <a:endParaRPr kumimoji="0"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0" lang="en-US" altLang="ko-KR" sz="12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3</a:t>
            </a:r>
            <a:r>
              <a:rPr kumimoji="0"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kumimoji="0"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노드 </a:t>
            </a:r>
            <a:r>
              <a:rPr kumimoji="0" lang="en-US" altLang="ko-KR" sz="1200" dirty="0" err="1">
                <a:latin typeface="+mn-ea"/>
              </a:rPr>
              <a:t>i</a:t>
            </a:r>
            <a:r>
              <a:rPr kumimoji="0"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</a:t>
            </a:r>
            <a:r>
              <a:rPr kumimoji="0"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오른쪽 자식 노드 </a:t>
            </a:r>
            <a:r>
              <a:rPr kumimoji="0"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</a:t>
            </a:r>
            <a:r>
              <a:rPr kumimoji="0" lang="en-US" altLang="ko-KR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0" lang="en-US" altLang="ko-KR" sz="1200" dirty="0">
                <a:solidFill>
                  <a:srgbClr val="FF0000"/>
                </a:solidFill>
                <a:latin typeface="+mn-ea"/>
              </a:rPr>
              <a:t>2 * </a:t>
            </a:r>
            <a:r>
              <a:rPr kumimoji="0" lang="en-US" altLang="ko-KR" sz="1200" dirty="0" err="1">
                <a:solidFill>
                  <a:srgbClr val="FF0000"/>
                </a:solidFill>
                <a:latin typeface="+mn-ea"/>
              </a:rPr>
              <a:t>i</a:t>
            </a:r>
            <a:r>
              <a:rPr kumimoji="0" lang="en-US" altLang="ko-KR" sz="1200" dirty="0">
                <a:solidFill>
                  <a:srgbClr val="FF0000"/>
                </a:solidFill>
                <a:latin typeface="+mn-ea"/>
              </a:rPr>
              <a:t>)+1</a:t>
            </a:r>
            <a:r>
              <a:rPr kumimoji="0"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= 10+1 = </a:t>
            </a:r>
            <a:r>
              <a:rPr kumimoji="0" lang="en-US" altLang="ko-KR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</a:t>
            </a:r>
            <a:r>
              <a:rPr kumimoji="0"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= 11</a:t>
            </a:r>
            <a:r>
              <a:rPr kumimoji="0"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번에 저장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4413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편향 이진 </a:t>
            </a:r>
            <a:r>
              <a:rPr lang="ko-KR" altLang="en-US" dirty="0" err="1"/>
              <a:t>트리의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차원 배열 표현</a:t>
            </a:r>
          </a:p>
          <a:p>
            <a:pPr lvl="1"/>
            <a:endParaRPr lang="ko-KR" altLang="en-US" dirty="0"/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이진트리</a:t>
            </a:r>
            <a:r>
              <a:rPr lang="ko-KR" altLang="en-US" dirty="0"/>
              <a:t> 구현 </a:t>
            </a:r>
            <a:r>
              <a:rPr lang="en-US" altLang="ko-KR" dirty="0"/>
              <a:t>: </a:t>
            </a:r>
            <a:r>
              <a:rPr lang="ko-KR" altLang="en-US" dirty="0"/>
              <a:t>순차 자료구조를</a:t>
            </a:r>
            <a:r>
              <a:rPr lang="en-US" altLang="ko-KR" dirty="0"/>
              <a:t> </a:t>
            </a:r>
            <a:r>
              <a:rPr lang="ko-KR" altLang="en-US" dirty="0"/>
              <a:t>이용한 구현</a:t>
            </a:r>
            <a:endParaRPr lang="ko-KR" altLang="en-US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34627"/>
            <a:ext cx="788670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7668344" y="1772816"/>
            <a:ext cx="216024" cy="2657741"/>
            <a:chOff x="7668344" y="1772816"/>
            <a:chExt cx="216024" cy="2657741"/>
          </a:xfrm>
        </p:grpSpPr>
        <p:sp>
          <p:nvSpPr>
            <p:cNvPr id="6" name="곱셈 기호 5"/>
            <p:cNvSpPr/>
            <p:nvPr/>
          </p:nvSpPr>
          <p:spPr>
            <a:xfrm>
              <a:off x="7668344" y="1772816"/>
              <a:ext cx="216024" cy="28803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곱셈 기호 6"/>
            <p:cNvSpPr/>
            <p:nvPr/>
          </p:nvSpPr>
          <p:spPr>
            <a:xfrm>
              <a:off x="7668344" y="2763657"/>
              <a:ext cx="216024" cy="28803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곱셈 기호 7"/>
            <p:cNvSpPr/>
            <p:nvPr/>
          </p:nvSpPr>
          <p:spPr>
            <a:xfrm>
              <a:off x="7668344" y="3466466"/>
              <a:ext cx="216024" cy="28803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곱셈 기호 8"/>
            <p:cNvSpPr/>
            <p:nvPr/>
          </p:nvSpPr>
          <p:spPr>
            <a:xfrm>
              <a:off x="7668344" y="3826234"/>
              <a:ext cx="216024" cy="28803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곱셈 기호 9"/>
            <p:cNvSpPr/>
            <p:nvPr/>
          </p:nvSpPr>
          <p:spPr>
            <a:xfrm>
              <a:off x="7668344" y="4142525"/>
              <a:ext cx="216024" cy="28803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연결 자료구조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이용한 </a:t>
            </a:r>
            <a:r>
              <a:rPr lang="ko-KR" altLang="en-US" dirty="0" err="1"/>
              <a:t>이진트리</a:t>
            </a:r>
            <a:r>
              <a:rPr lang="ko-KR" altLang="en-US" dirty="0" err="1">
                <a:solidFill>
                  <a:schemeClr val="tx1"/>
                </a:solidFill>
              </a:rPr>
              <a:t>의</a:t>
            </a:r>
            <a:r>
              <a:rPr lang="ko-KR" altLang="en-US" dirty="0"/>
              <a:t> 구현</a:t>
            </a:r>
          </a:p>
          <a:p>
            <a:pPr lvl="1" eaLnBrk="1" hangingPunct="1">
              <a:defRPr/>
            </a:pPr>
            <a:r>
              <a:rPr lang="ko-KR" altLang="en-US" dirty="0"/>
              <a:t> 포인터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사용</a:t>
            </a:r>
            <a:r>
              <a:rPr lang="ko-KR" altLang="en-US" dirty="0">
                <a:solidFill>
                  <a:schemeClr val="tx1"/>
                </a:solidFill>
              </a:rPr>
              <a:t>하여</a:t>
            </a:r>
            <a:r>
              <a:rPr lang="ko-KR" altLang="en-US" dirty="0"/>
              <a:t> </a:t>
            </a:r>
            <a:r>
              <a:rPr lang="ko-KR" altLang="en-US" dirty="0" err="1"/>
              <a:t>이진트리</a:t>
            </a:r>
            <a:r>
              <a:rPr lang="ko-KR" altLang="en-US" dirty="0"/>
              <a:t> 구현</a:t>
            </a:r>
          </a:p>
          <a:p>
            <a:pPr lvl="2" eaLnBrk="1" hangingPunct="1">
              <a:lnSpc>
                <a:spcPct val="130000"/>
              </a:lnSpc>
              <a:defRPr/>
            </a:pPr>
            <a:r>
              <a:rPr lang="ko-KR" altLang="en-US" dirty="0"/>
              <a:t>데이터를 저장하는 데이터 필드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00CC"/>
                </a:solidFill>
              </a:rPr>
              <a:t>왼쪽 자식 </a:t>
            </a:r>
            <a:r>
              <a:rPr lang="ko-KR" altLang="en-US" dirty="0" err="1"/>
              <a:t>노드를</a:t>
            </a:r>
            <a:r>
              <a:rPr lang="ko-KR" altLang="en-US" dirty="0"/>
              <a:t> 연결하는 </a:t>
            </a:r>
            <a:r>
              <a:rPr lang="ko-KR" altLang="en-US" dirty="0">
                <a:solidFill>
                  <a:srgbClr val="0000CC"/>
                </a:solidFill>
              </a:rPr>
              <a:t>왼쪽 링크 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00CC"/>
                </a:solidFill>
              </a:rPr>
              <a:t>오른쪽</a:t>
            </a:r>
            <a:r>
              <a:rPr lang="ko-KR" altLang="en-US" dirty="0"/>
              <a:t> 자식 </a:t>
            </a:r>
            <a:r>
              <a:rPr lang="ko-KR" altLang="en-US" dirty="0" err="1"/>
              <a:t>노드를</a:t>
            </a:r>
            <a:r>
              <a:rPr lang="ko-KR" altLang="en-US" dirty="0"/>
              <a:t> 연결하는 </a:t>
            </a:r>
            <a:r>
              <a:rPr lang="ko-KR" altLang="en-US" dirty="0">
                <a:solidFill>
                  <a:srgbClr val="0000CC"/>
                </a:solidFill>
              </a:rPr>
              <a:t>오른쪽 링크 </a:t>
            </a:r>
            <a:r>
              <a:rPr lang="ko-KR" altLang="en-US" dirty="0"/>
              <a:t>필드로 구성</a:t>
            </a:r>
            <a:r>
              <a:rPr lang="en-US" altLang="ko-KR" dirty="0"/>
              <a:t>. </a:t>
            </a:r>
            <a:r>
              <a:rPr lang="ko-KR" altLang="en-US" dirty="0"/>
              <a:t>자식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없으면</a:t>
            </a:r>
            <a:r>
              <a:rPr lang="ko-KR" altLang="en-US" dirty="0"/>
              <a:t> 링크 필드에 </a:t>
            </a:r>
            <a:r>
              <a:rPr lang="en-US" altLang="ko-KR" dirty="0">
                <a:solidFill>
                  <a:srgbClr val="FF0000"/>
                </a:solidFill>
              </a:rPr>
              <a:t>NULL</a:t>
            </a:r>
            <a:r>
              <a:rPr lang="ko-KR" altLang="en-US" dirty="0"/>
              <a:t>을 저장하여 </a:t>
            </a:r>
            <a:r>
              <a:rPr lang="en-US" altLang="ko-KR" dirty="0"/>
              <a:t>NULL </a:t>
            </a:r>
            <a:r>
              <a:rPr lang="ko-KR" altLang="en-US" dirty="0"/>
              <a:t>포인터로 설정</a:t>
            </a:r>
            <a:endParaRPr lang="en-US" altLang="ko-KR" dirty="0"/>
          </a:p>
          <a:p>
            <a:pPr lvl="3" eaLnBrk="1" hangingPunct="1">
              <a:lnSpc>
                <a:spcPct val="130000"/>
              </a:lnSpc>
              <a:defRPr/>
            </a:pPr>
            <a:endParaRPr lang="en-US" altLang="ko-KR" dirty="0"/>
          </a:p>
          <a:p>
            <a:pPr lvl="3" eaLnBrk="1" hangingPunct="1">
              <a:lnSpc>
                <a:spcPct val="130000"/>
              </a:lnSpc>
              <a:defRPr/>
            </a:pPr>
            <a:endParaRPr lang="en-US" altLang="ko-KR" dirty="0"/>
          </a:p>
          <a:p>
            <a:pPr lvl="3" eaLnBrk="1" hangingPunct="1">
              <a:lnSpc>
                <a:spcPct val="130000"/>
              </a:lnSpc>
              <a:defRPr/>
            </a:pPr>
            <a:endParaRPr lang="en-US" altLang="ko-KR" dirty="0"/>
          </a:p>
          <a:p>
            <a:pPr lvl="2" eaLnBrk="1" hangingPunct="1">
              <a:lnSpc>
                <a:spcPct val="130000"/>
              </a:lnSpc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ko-KR" altLang="en-US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93459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이진트리</a:t>
            </a:r>
            <a:r>
              <a:rPr lang="ko-KR" altLang="en-US" dirty="0"/>
              <a:t> 구현 </a:t>
            </a:r>
            <a:r>
              <a:rPr lang="en-US" altLang="ko-KR" dirty="0"/>
              <a:t>: </a:t>
            </a:r>
            <a:r>
              <a:rPr lang="ko-KR" altLang="en-US" dirty="0"/>
              <a:t>연결 자료구조를 이용한 구현</a:t>
            </a:r>
            <a:endParaRPr lang="ko-KR" alt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12651"/>
            <a:ext cx="3550542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412651"/>
            <a:ext cx="4320480" cy="226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59632" y="3778349"/>
            <a:ext cx="504056" cy="370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43808" y="3778348"/>
            <a:ext cx="504056" cy="370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rgbClr val="FF0000"/>
                </a:solidFill>
              </a:rPr>
              <a:t>완전</a:t>
            </a:r>
            <a:r>
              <a:rPr lang="ko-KR" altLang="en-US" dirty="0"/>
              <a:t> 이진 </a:t>
            </a:r>
            <a:r>
              <a:rPr lang="ko-KR" altLang="en-US" dirty="0" err="1"/>
              <a:t>트리</a:t>
            </a:r>
            <a:r>
              <a:rPr lang="ko-KR" altLang="en-US" dirty="0" err="1">
                <a:solidFill>
                  <a:schemeClr val="tx1"/>
                </a:solidFill>
              </a:rPr>
              <a:t>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편향</a:t>
            </a:r>
            <a:r>
              <a:rPr lang="ko-KR" altLang="en-US" dirty="0"/>
              <a:t> 이진 </a:t>
            </a:r>
            <a:r>
              <a:rPr lang="ko-KR" altLang="en-US" dirty="0" err="1"/>
              <a:t>트리</a:t>
            </a:r>
            <a:r>
              <a:rPr lang="ko-KR" altLang="en-US" dirty="0" err="1">
                <a:solidFill>
                  <a:schemeClr val="tx1"/>
                </a:solidFill>
              </a:rPr>
              <a:t>를</a:t>
            </a:r>
            <a:r>
              <a:rPr lang="ko-KR" altLang="en-US" dirty="0"/>
              <a:t> 연결 자료구조 형태</a:t>
            </a:r>
            <a:r>
              <a:rPr lang="ko-KR" altLang="en-US" dirty="0">
                <a:solidFill>
                  <a:schemeClr val="tx1"/>
                </a:solidFill>
              </a:rPr>
              <a:t>로</a:t>
            </a:r>
            <a:r>
              <a:rPr lang="ko-KR" altLang="en-US" dirty="0"/>
              <a:t> 표현</a:t>
            </a:r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737475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이진트리</a:t>
            </a:r>
            <a:r>
              <a:rPr lang="ko-KR" altLang="en-US" dirty="0"/>
              <a:t> 구현 </a:t>
            </a:r>
            <a:r>
              <a:rPr lang="en-US" altLang="ko-KR" dirty="0"/>
              <a:t>: </a:t>
            </a:r>
            <a:r>
              <a:rPr lang="ko-KR" altLang="en-US" dirty="0"/>
              <a:t>연결 자료구조를 이용한 구현</a:t>
            </a:r>
            <a:endParaRPr lang="ko-KR" altLang="en-US" sz="20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7439903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트리</a:t>
            </a:r>
            <a:r>
              <a:rPr lang="en-US" altLang="ko-KR" dirty="0"/>
              <a:t>(</a:t>
            </a:r>
            <a:r>
              <a:rPr lang="en-US" altLang="ko-KR" baseline="30000" dirty="0"/>
              <a:t>tree</a:t>
            </a:r>
            <a:r>
              <a:rPr lang="en-US" altLang="ko-KR" dirty="0"/>
              <a:t>)</a:t>
            </a:r>
          </a:p>
          <a:p>
            <a:pPr lvl="1" eaLnBrk="1" hangingPunct="1">
              <a:defRPr/>
            </a:pPr>
            <a:r>
              <a:rPr lang="ko-KR" altLang="en-US" sz="1600" dirty="0"/>
              <a:t>원소</a:t>
            </a:r>
            <a:r>
              <a:rPr lang="ko-KR" altLang="en-US" sz="1600" dirty="0">
                <a:solidFill>
                  <a:schemeClr val="tx1"/>
                </a:solidFill>
              </a:rPr>
              <a:t>들</a:t>
            </a:r>
            <a:r>
              <a:rPr lang="ko-KR" altLang="en-US" sz="1600" dirty="0"/>
              <a:t> 간</a:t>
            </a:r>
            <a:r>
              <a:rPr lang="ko-KR" altLang="en-US" sz="1600" dirty="0">
                <a:solidFill>
                  <a:schemeClr val="tx1"/>
                </a:solidFill>
              </a:rPr>
              <a:t>에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1:n</a:t>
            </a:r>
            <a:r>
              <a:rPr lang="en-US" altLang="ko-KR" sz="1600" dirty="0"/>
              <a:t> </a:t>
            </a:r>
            <a:r>
              <a:rPr lang="ko-KR" altLang="en-US" sz="1600" dirty="0"/>
              <a:t>관계</a:t>
            </a:r>
            <a:r>
              <a:rPr lang="ko-KR" altLang="en-US" sz="1600" dirty="0">
                <a:solidFill>
                  <a:schemeClr val="tx1"/>
                </a:solidFill>
              </a:rPr>
              <a:t>를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가지는</a:t>
            </a:r>
            <a:r>
              <a:rPr lang="ko-KR" altLang="en-US" sz="1600" dirty="0"/>
              <a:t> 비선형 자료구조</a:t>
            </a:r>
          </a:p>
          <a:p>
            <a:pPr lvl="1" eaLnBrk="1" hangingPunct="1">
              <a:defRPr/>
            </a:pPr>
            <a:r>
              <a:rPr lang="ko-KR" altLang="en-US" sz="1600" dirty="0"/>
              <a:t>원소</a:t>
            </a:r>
            <a:r>
              <a:rPr lang="ko-KR" altLang="en-US" sz="1600" dirty="0">
                <a:solidFill>
                  <a:schemeClr val="tx1"/>
                </a:solidFill>
              </a:rPr>
              <a:t>들</a:t>
            </a:r>
            <a:r>
              <a:rPr lang="ko-KR" altLang="en-US" sz="1600" dirty="0"/>
              <a:t> 간</a:t>
            </a:r>
            <a:r>
              <a:rPr lang="ko-KR" altLang="en-US" sz="1600" dirty="0">
                <a:solidFill>
                  <a:schemeClr val="tx1"/>
                </a:solidFill>
              </a:rPr>
              <a:t>에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계층</a:t>
            </a:r>
            <a:r>
              <a:rPr lang="ko-KR" altLang="en-US" sz="1600" dirty="0"/>
              <a:t>관계</a:t>
            </a:r>
            <a:r>
              <a:rPr lang="ko-KR" altLang="en-US" sz="1600" dirty="0">
                <a:solidFill>
                  <a:schemeClr val="tx1"/>
                </a:solidFill>
              </a:rPr>
              <a:t>를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가지는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계층형</a:t>
            </a:r>
            <a:r>
              <a:rPr lang="ko-KR" altLang="en-US" sz="1600" dirty="0"/>
              <a:t> 자료구조</a:t>
            </a:r>
            <a:r>
              <a:rPr lang="en-US" altLang="ko-KR" sz="1600" dirty="0"/>
              <a:t>(</a:t>
            </a:r>
            <a:r>
              <a:rPr lang="en-US" altLang="ko-KR" sz="1600" baseline="30000" dirty="0"/>
              <a:t>Hierarchical Data Structure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lvl="1" eaLnBrk="1" hangingPunct="1">
              <a:defRPr/>
            </a:pPr>
            <a:r>
              <a:rPr lang="ko-KR" altLang="en-US" sz="1600" dirty="0"/>
              <a:t>상위 원소</a:t>
            </a:r>
            <a:r>
              <a:rPr lang="ko-KR" altLang="en-US" sz="1600" dirty="0">
                <a:solidFill>
                  <a:schemeClr val="tx1"/>
                </a:solidFill>
              </a:rPr>
              <a:t>에서</a:t>
            </a:r>
            <a:r>
              <a:rPr lang="ko-KR" altLang="en-US" sz="1600" dirty="0"/>
              <a:t> 하위 </a:t>
            </a:r>
            <a:r>
              <a:rPr lang="ko-KR" altLang="en-US" sz="1600" spc="-100" dirty="0"/>
              <a:t>원소</a:t>
            </a:r>
            <a:r>
              <a:rPr lang="ko-KR" altLang="en-US" sz="1600" spc="-100" dirty="0">
                <a:solidFill>
                  <a:schemeClr val="tx1"/>
                </a:solidFill>
              </a:rPr>
              <a:t>로</a:t>
            </a:r>
            <a:r>
              <a:rPr lang="ko-KR" altLang="en-US" sz="1600" spc="-100" dirty="0"/>
              <a:t> 내려</a:t>
            </a:r>
            <a:r>
              <a:rPr lang="ko-KR" altLang="en-US" sz="1600" spc="-100" dirty="0">
                <a:solidFill>
                  <a:schemeClr val="tx1"/>
                </a:solidFill>
              </a:rPr>
              <a:t>가면서</a:t>
            </a:r>
            <a:r>
              <a:rPr lang="ko-KR" altLang="en-US" sz="1600" spc="-100" dirty="0"/>
              <a:t> 확장</a:t>
            </a:r>
            <a:r>
              <a:rPr lang="ko-KR" altLang="en-US" sz="1600" spc="-100" dirty="0">
                <a:solidFill>
                  <a:schemeClr val="tx1"/>
                </a:solidFill>
              </a:rPr>
              <a:t>되는</a:t>
            </a:r>
            <a:r>
              <a:rPr lang="ko-KR" altLang="en-US" sz="1600" spc="-100" dirty="0"/>
              <a:t> </a:t>
            </a:r>
            <a:r>
              <a:rPr lang="ko-KR" altLang="en-US" sz="1600" dirty="0"/>
              <a:t>트리</a:t>
            </a:r>
            <a:r>
              <a:rPr lang="en-US" altLang="ko-KR" sz="1600" dirty="0"/>
              <a:t>(</a:t>
            </a:r>
            <a:r>
              <a:rPr lang="ko-KR" altLang="en-US" sz="1600" dirty="0"/>
              <a:t>나무</a:t>
            </a:r>
            <a:r>
              <a:rPr lang="en-US" altLang="ko-KR" sz="1600" dirty="0"/>
              <a:t>)</a:t>
            </a:r>
            <a:r>
              <a:rPr lang="ko-KR" altLang="en-US" sz="1600" dirty="0"/>
              <a:t>모양</a:t>
            </a:r>
            <a:r>
              <a:rPr lang="ko-KR" altLang="en-US" sz="1600" dirty="0">
                <a:solidFill>
                  <a:schemeClr val="tx1"/>
                </a:solidFill>
              </a:rPr>
              <a:t>의</a:t>
            </a:r>
            <a:r>
              <a:rPr lang="ko-KR" altLang="en-US" sz="1600" dirty="0"/>
              <a:t> 구조</a:t>
            </a:r>
            <a:endParaRPr lang="en-US" altLang="ko-KR" sz="1600" dirty="0"/>
          </a:p>
          <a:p>
            <a:pPr lvl="1" eaLnBrk="1" hangingPunct="1">
              <a:defRPr/>
            </a:pPr>
            <a:endParaRPr lang="ko-KR" altLang="en-US" dirty="0"/>
          </a:p>
          <a:p>
            <a:pPr marL="0" indent="0">
              <a:buNone/>
              <a:defRPr/>
            </a:pPr>
            <a:endParaRPr lang="ko-KR" altLang="en-US" dirty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트리의</a:t>
            </a:r>
            <a:r>
              <a:rPr lang="ko-KR" altLang="en-US" dirty="0"/>
              <a:t> 이해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013783"/>
            <a:ext cx="3600400" cy="36318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5499000" y="1498680"/>
              <a:ext cx="2229480" cy="117504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9640" y="1489320"/>
                <a:ext cx="2248200" cy="119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737475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이진트리</a:t>
            </a:r>
            <a:r>
              <a:rPr lang="ko-KR" altLang="en-US" dirty="0"/>
              <a:t> 구현 </a:t>
            </a:r>
            <a:r>
              <a:rPr lang="en-US" altLang="ko-KR" dirty="0"/>
              <a:t>: </a:t>
            </a:r>
            <a:r>
              <a:rPr lang="ko-KR" altLang="en-US" dirty="0"/>
              <a:t>연결 자료구조를 이용한 구현</a:t>
            </a:r>
            <a:endParaRPr lang="ko-KR" altLang="en-US" sz="2000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7" y="1333539"/>
            <a:ext cx="53054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1227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이진 트리 순회</a:t>
            </a:r>
            <a:r>
              <a:rPr lang="en-US" altLang="ko-KR" baseline="30000" dirty="0"/>
              <a:t>traversal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개념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모든 원소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빠트리거나 중복</a:t>
            </a:r>
            <a:r>
              <a:rPr lang="ko-KR" altLang="en-US" dirty="0">
                <a:solidFill>
                  <a:schemeClr val="tx1"/>
                </a:solidFill>
              </a:rPr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않고</a:t>
            </a:r>
            <a:r>
              <a:rPr lang="ko-KR" altLang="en-US" dirty="0"/>
              <a:t> 처리하는 연산</a:t>
            </a: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marL="627062" lvl="2" indent="0" eaLnBrk="1" hangingPunct="1">
              <a:buNone/>
              <a:defRPr/>
            </a:pPr>
            <a:endParaRPr lang="en-US" altLang="ko-KR" dirty="0"/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7800975" cy="576263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이진 트리의 순회</a:t>
            </a:r>
            <a:endParaRPr lang="ko-KR" altLang="en-US" sz="20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6010275" cy="20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749675" y="4005263"/>
            <a:ext cx="965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현재 노드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435350" y="4795838"/>
            <a:ext cx="1538288" cy="622300"/>
            <a:chOff x="659" y="634"/>
            <a:chExt cx="1497" cy="392"/>
          </a:xfrm>
        </p:grpSpPr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1435" y="634"/>
              <a:ext cx="721" cy="3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>
              <a:off x="659" y="639"/>
              <a:ext cx="784" cy="3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3938588" y="4300538"/>
            <a:ext cx="576262" cy="503237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/>
          <a:p>
            <a:pPr>
              <a:defRPr/>
            </a:pPr>
            <a:r>
              <a:rPr lang="en-US" altLang="ko-KR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</a:t>
            </a: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4643438" y="5365750"/>
            <a:ext cx="576262" cy="503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/>
          <a:p>
            <a:pPr>
              <a:defRPr/>
            </a:pPr>
            <a:endParaRPr lang="ko-KR" altLang="ko-KR" sz="1800" b="1"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3201988" y="5372100"/>
            <a:ext cx="576262" cy="503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/>
          <a:p>
            <a:pPr>
              <a:defRPr/>
            </a:pPr>
            <a:endParaRPr lang="ko-KR" altLang="ko-KR" sz="1800" b="1"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460875" y="4271963"/>
            <a:ext cx="29241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노드의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데이터 읽기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1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작업 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D</a:t>
            </a:r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857250" y="4824413"/>
            <a:ext cx="3254375" cy="776287"/>
            <a:chOff x="794" y="2995"/>
            <a:chExt cx="2050" cy="489"/>
          </a:xfrm>
        </p:grpSpPr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794" y="3023"/>
              <a:ext cx="1817" cy="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왼쪽 </a:t>
              </a:r>
              <a:r>
                <a:rPr lang="ko-KR" altLang="en-US" sz="1600" b="1" dirty="0" err="1">
                  <a:latin typeface="맑은 고딕" pitchFamily="50" charset="-127"/>
                  <a:ea typeface="맑은 고딕" pitchFamily="50" charset="-127"/>
                </a:rPr>
                <a:t>서브트리로</a:t>
              </a: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이동</a:t>
              </a: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하기 </a:t>
              </a: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:</a:t>
              </a:r>
              <a:r>
                <a:rPr lang="en-US" altLang="ko-KR" sz="16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 </a:t>
              </a:r>
            </a:p>
            <a:p>
              <a:pPr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ko-KR" altLang="en-US" sz="1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                      작업 </a:t>
              </a:r>
              <a:r>
                <a:rPr lang="en-US" altLang="ko-KR" sz="1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L    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H="1">
              <a:off x="2450" y="2995"/>
              <a:ext cx="394" cy="29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4349751" y="4838702"/>
            <a:ext cx="3933826" cy="898526"/>
            <a:chOff x="2994" y="3004"/>
            <a:chExt cx="2478" cy="566"/>
          </a:xfrm>
        </p:grpSpPr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3572" y="3109"/>
              <a:ext cx="1900" cy="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오른쪽 </a:t>
              </a:r>
              <a:r>
                <a:rPr lang="ko-KR" altLang="en-US" sz="1600" b="1" dirty="0" err="1">
                  <a:latin typeface="맑은 고딕" pitchFamily="50" charset="-127"/>
                  <a:ea typeface="맑은 고딕" pitchFamily="50" charset="-127"/>
                </a:rPr>
                <a:t>서브트리로</a:t>
              </a: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이동</a:t>
              </a:r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하기 </a:t>
              </a:r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:</a:t>
              </a:r>
              <a:r>
                <a:rPr lang="en-US" altLang="ko-KR" sz="16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 </a:t>
              </a:r>
            </a:p>
            <a:p>
              <a:pPr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ko-KR" altLang="en-US" sz="16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작업 </a:t>
              </a:r>
              <a:r>
                <a:rPr lang="en-US" altLang="ko-KR" sz="16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R</a:t>
              </a: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2994" y="3004"/>
              <a:ext cx="394" cy="29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이진 </a:t>
            </a:r>
            <a:r>
              <a:rPr lang="ko-KR" altLang="en-US" dirty="0" err="1"/>
              <a:t>트리</a:t>
            </a:r>
            <a:r>
              <a:rPr lang="ko-KR" altLang="en-US" dirty="0" err="1">
                <a:solidFill>
                  <a:schemeClr val="tx1"/>
                </a:solidFill>
              </a:rPr>
              <a:t>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/>
              <a:t>순환적</a:t>
            </a:r>
            <a:r>
              <a:rPr lang="ko-KR" altLang="en-US" dirty="0">
                <a:solidFill>
                  <a:schemeClr val="tx1"/>
                </a:solidFill>
              </a:rPr>
              <a:t>으로</a:t>
            </a:r>
            <a:r>
              <a:rPr lang="ko-KR" altLang="en-US" dirty="0"/>
              <a:t> 정의</a:t>
            </a:r>
            <a:r>
              <a:rPr lang="ko-KR" altLang="en-US" dirty="0">
                <a:solidFill>
                  <a:schemeClr val="tx1"/>
                </a:solidFill>
              </a:rPr>
              <a:t>되어</a:t>
            </a:r>
            <a:r>
              <a:rPr lang="ko-KR" altLang="en-US" dirty="0"/>
              <a:t> 구성</a:t>
            </a:r>
            <a:r>
              <a:rPr lang="ko-KR" altLang="en-US" dirty="0">
                <a:solidFill>
                  <a:schemeClr val="tx1"/>
                </a:solidFill>
              </a:rPr>
              <a:t>되어있으므로</a:t>
            </a:r>
            <a:r>
              <a:rPr lang="en-US" altLang="ko-KR" dirty="0"/>
              <a:t>, </a:t>
            </a:r>
            <a:r>
              <a:rPr lang="ko-KR" altLang="en-US" dirty="0"/>
              <a:t>순회작업도 </a:t>
            </a:r>
            <a:br>
              <a:rPr lang="en-US" altLang="ko-KR" dirty="0"/>
            </a:br>
            <a:r>
              <a:rPr lang="ko-KR" altLang="en-US" dirty="0" err="1"/>
              <a:t>서브트리</a:t>
            </a:r>
            <a:r>
              <a:rPr lang="ko-KR" altLang="en-US" dirty="0" err="1">
                <a:solidFill>
                  <a:schemeClr val="tx1"/>
                </a:solidFill>
              </a:rPr>
              <a:t>에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대해서</a:t>
            </a:r>
            <a:r>
              <a:rPr lang="ko-KR" altLang="en-US" dirty="0"/>
              <a:t> 순환적</a:t>
            </a:r>
            <a:r>
              <a:rPr lang="ko-KR" altLang="en-US" dirty="0">
                <a:solidFill>
                  <a:schemeClr val="tx1"/>
                </a:solidFill>
              </a:rPr>
              <a:t>으로</a:t>
            </a:r>
            <a:r>
              <a:rPr lang="ko-KR" altLang="en-US" dirty="0"/>
              <a:t> 반복</a:t>
            </a:r>
            <a:r>
              <a:rPr lang="ko-KR" altLang="en-US" dirty="0">
                <a:solidFill>
                  <a:schemeClr val="tx1"/>
                </a:solidFill>
              </a:rPr>
              <a:t>하여</a:t>
            </a:r>
            <a:r>
              <a:rPr lang="ko-KR" altLang="en-US" dirty="0"/>
              <a:t> 완성</a:t>
            </a:r>
            <a:r>
              <a:rPr lang="ko-KR" altLang="en-US" dirty="0">
                <a:solidFill>
                  <a:schemeClr val="tx1"/>
                </a:solidFill>
              </a:rPr>
              <a:t>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en-US" altLang="ko-KR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eaLnBrk="1" hangingPunct="1">
              <a:defRPr/>
            </a:pPr>
            <a:r>
              <a:rPr lang="ko-KR" altLang="en-US" dirty="0"/>
              <a:t>왼쪽 </a:t>
            </a:r>
            <a:r>
              <a:rPr lang="ko-KR" altLang="en-US" dirty="0" err="1"/>
              <a:t>서브트리</a:t>
            </a:r>
            <a:r>
              <a:rPr lang="ko-KR" altLang="en-US" dirty="0" err="1">
                <a:solidFill>
                  <a:schemeClr val="tx1"/>
                </a:solidFill>
              </a:rPr>
              <a:t>에</a:t>
            </a:r>
            <a:r>
              <a:rPr lang="ko-KR" altLang="en-US" dirty="0"/>
              <a:t> 대한 순회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오른쪽 </a:t>
            </a:r>
            <a:r>
              <a:rPr lang="ko-KR" altLang="en-US" dirty="0" err="1"/>
              <a:t>서브트리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보다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먼저 </a:t>
            </a:r>
            <a:r>
              <a:rPr lang="ko-KR" altLang="en-US" dirty="0"/>
              <a:t>수행한다</a:t>
            </a:r>
            <a:r>
              <a:rPr lang="en-US" altLang="ko-KR" dirty="0"/>
              <a:t>.</a:t>
            </a:r>
          </a:p>
          <a:p>
            <a:pPr lvl="1" eaLnBrk="1" hangingPunct="1">
              <a:defRPr/>
            </a:pPr>
            <a:r>
              <a:rPr lang="ko-KR" altLang="en-US" dirty="0"/>
              <a:t>순회의 종류 </a:t>
            </a:r>
            <a:r>
              <a:rPr lang="en-US" altLang="ko-KR" dirty="0"/>
              <a:t>(</a:t>
            </a:r>
            <a:r>
              <a:rPr lang="ko-KR" altLang="en-US" dirty="0"/>
              <a:t>전위 순회</a:t>
            </a:r>
            <a:r>
              <a:rPr lang="en-US" altLang="ko-KR" dirty="0"/>
              <a:t>, </a:t>
            </a:r>
            <a:r>
              <a:rPr lang="ko-KR" altLang="en-US" dirty="0"/>
              <a:t>중위 순회</a:t>
            </a:r>
            <a:r>
              <a:rPr lang="en-US" altLang="ko-KR" dirty="0"/>
              <a:t>, </a:t>
            </a:r>
            <a:r>
              <a:rPr lang="ko-KR" altLang="en-US" dirty="0"/>
              <a:t>후위 순회</a:t>
            </a:r>
            <a:r>
              <a:rPr lang="en-US" altLang="ko-KR" dirty="0"/>
              <a:t>)</a:t>
            </a:r>
          </a:p>
          <a:p>
            <a:pPr lvl="1" eaLnBrk="1" hangingPunct="1"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이진트리의 순회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924944"/>
            <a:ext cx="6629404" cy="3456434"/>
          </a:xfrm>
          <a:prstGeom prst="rect">
            <a:avLst/>
          </a:prstGeom>
        </p:spPr>
      </p:pic>
      <p:pic>
        <p:nvPicPr>
          <p:cNvPr id="1025" name="_x348791224" descr="EMB00000a68bc6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530" y="3068960"/>
            <a:ext cx="1608883" cy="12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/>
              <p14:cNvContentPartPr/>
              <p14:nvPr/>
            </p14:nvContentPartPr>
            <p14:xfrm>
              <a:off x="5194440" y="2698920"/>
              <a:ext cx="717840" cy="275616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5080" y="2689560"/>
                <a:ext cx="736560" cy="27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8493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전위</a:t>
            </a:r>
            <a:r>
              <a:rPr lang="ko-KR" altLang="en-US" dirty="0"/>
              <a:t> 순회</a:t>
            </a:r>
            <a:r>
              <a:rPr lang="en-US" altLang="ko-KR" baseline="30000" dirty="0"/>
              <a:t>preorder traversal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D</a:t>
            </a:r>
            <a:r>
              <a:rPr lang="en-US" altLang="ko-KR" dirty="0"/>
              <a:t> → L → </a:t>
            </a:r>
            <a:r>
              <a:rPr lang="en-US" altLang="ko-KR" dirty="0">
                <a:solidFill>
                  <a:srgbClr val="FF0000"/>
                </a:solidFill>
              </a:rPr>
              <a:t>R</a:t>
            </a:r>
            <a:r>
              <a:rPr lang="en-US" altLang="ko-KR" dirty="0"/>
              <a:t> </a:t>
            </a:r>
            <a:r>
              <a:rPr lang="ko-KR" altLang="en-US" dirty="0"/>
              <a:t>순서로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ko-KR" altLang="en-US" dirty="0" err="1"/>
              <a:t>노드를</a:t>
            </a:r>
            <a:r>
              <a:rPr lang="ko-KR" altLang="en-US" dirty="0"/>
              <a:t> 방문하여 처리하는 작업 </a:t>
            </a:r>
            <a:r>
              <a:rPr lang="en-US" altLang="ko-KR" dirty="0"/>
              <a:t>D</a:t>
            </a:r>
            <a:r>
              <a:rPr lang="ko-KR" altLang="en-US" dirty="0"/>
              <a:t>를 가장 먼저 수행</a:t>
            </a:r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이진 트리의 순회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26" y="2132856"/>
            <a:ext cx="5563074" cy="182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26" y="4128634"/>
            <a:ext cx="7867330" cy="2412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rgbClr val="FF0000"/>
                </a:solidFill>
              </a:rPr>
              <a:t>전위</a:t>
            </a:r>
            <a:r>
              <a:rPr lang="ko-KR" altLang="en-US" dirty="0"/>
              <a:t> 순회의 </a:t>
            </a:r>
            <a:r>
              <a:rPr lang="ko-KR" altLang="en-US" dirty="0">
                <a:solidFill>
                  <a:srgbClr val="FF0000"/>
                </a:solidFill>
              </a:rPr>
              <a:t>예</a:t>
            </a:r>
          </a:p>
          <a:p>
            <a:pPr lvl="1"/>
            <a:endParaRPr lang="ko-KR" altLang="en-US" dirty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이진 트리의 순회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652588"/>
            <a:ext cx="7357814" cy="487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75856" y="1092148"/>
            <a:ext cx="214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D</a:t>
            </a:r>
            <a:r>
              <a:rPr lang="en-US" altLang="ko-KR" b="1" dirty="0">
                <a:latin typeface="+mn-ea"/>
                <a:ea typeface="+mn-ea"/>
              </a:rPr>
              <a:t> → L →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R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순서</a:t>
            </a:r>
          </a:p>
        </p:txBody>
      </p:sp>
      <p:sp>
        <p:nvSpPr>
          <p:cNvPr id="3" name="타원 2"/>
          <p:cNvSpPr/>
          <p:nvPr/>
        </p:nvSpPr>
        <p:spPr>
          <a:xfrm>
            <a:off x="4183726" y="1652588"/>
            <a:ext cx="864096" cy="1173921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475656" y="2862757"/>
            <a:ext cx="3572166" cy="317484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046184" y="2574412"/>
            <a:ext cx="3572166" cy="346319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915816" y="3268105"/>
            <a:ext cx="864096" cy="952983"/>
          </a:xfrm>
          <a:prstGeom prst="ellipse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0000CC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 rot="1840254">
            <a:off x="1747347" y="3812514"/>
            <a:ext cx="1003603" cy="2227229"/>
          </a:xfrm>
          <a:prstGeom prst="ellipse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0000CC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075531" y="4161834"/>
            <a:ext cx="1895827" cy="1961481"/>
          </a:xfrm>
          <a:prstGeom prst="ellipse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0000CC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5868" y="2470323"/>
            <a:ext cx="214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D</a:t>
            </a:r>
            <a:r>
              <a:rPr lang="en-US" altLang="ko-KR" b="1" dirty="0">
                <a:latin typeface="+mn-ea"/>
                <a:ea typeface="+mn-ea"/>
              </a:rPr>
              <a:t> → L →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R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순서</a:t>
            </a:r>
          </a:p>
        </p:txBody>
      </p:sp>
      <p:sp>
        <p:nvSpPr>
          <p:cNvPr id="15" name="타원 14"/>
          <p:cNvSpPr/>
          <p:nvPr/>
        </p:nvSpPr>
        <p:spPr>
          <a:xfrm>
            <a:off x="5609618" y="3309069"/>
            <a:ext cx="733982" cy="960497"/>
          </a:xfrm>
          <a:prstGeom prst="ellipse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0000CC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 rot="2489282">
            <a:off x="4914649" y="4205217"/>
            <a:ext cx="733982" cy="621403"/>
          </a:xfrm>
          <a:prstGeom prst="ellipse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0000CC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 rot="3508768">
            <a:off x="6110139" y="4432732"/>
            <a:ext cx="2081595" cy="1082978"/>
          </a:xfrm>
          <a:prstGeom prst="ellipse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0000CC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262673" y="2046287"/>
            <a:ext cx="214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D</a:t>
            </a:r>
            <a:r>
              <a:rPr lang="en-US" altLang="ko-KR" b="1" dirty="0">
                <a:latin typeface="+mn-ea"/>
                <a:ea typeface="+mn-ea"/>
              </a:rPr>
              <a:t> → L →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R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순서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426246" y="5004074"/>
            <a:ext cx="13676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D</a:t>
            </a:r>
            <a:r>
              <a:rPr lang="en-US" altLang="ko-KR" sz="1200" b="1" dirty="0">
                <a:latin typeface="+mn-ea"/>
                <a:ea typeface="+mn-ea"/>
              </a:rPr>
              <a:t> → L →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R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en-US" sz="1200" b="1" dirty="0">
                <a:latin typeface="+mn-ea"/>
                <a:ea typeface="+mn-ea"/>
              </a:rPr>
              <a:t>순서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수식 </a:t>
            </a:r>
            <a:r>
              <a:rPr lang="en-US" altLang="ko-KR" dirty="0">
                <a:solidFill>
                  <a:srgbClr val="FF0000"/>
                </a:solidFill>
              </a:rPr>
              <a:t>A*B-C/D</a:t>
            </a:r>
            <a:r>
              <a:rPr lang="ko-KR" altLang="en-US" dirty="0"/>
              <a:t>를 이진 트리로 구성 </a:t>
            </a:r>
            <a:r>
              <a:rPr lang="en-US" altLang="ko-KR" dirty="0"/>
              <a:t>= </a:t>
            </a:r>
          </a:p>
          <a:p>
            <a:pPr lvl="2" eaLnBrk="1" hangingPunct="1"/>
            <a:r>
              <a:rPr lang="ko-KR" altLang="en-US" dirty="0"/>
              <a:t>수식에 대한 이진 </a:t>
            </a:r>
            <a:r>
              <a:rPr lang="ko-KR" altLang="en-US" dirty="0" err="1"/>
              <a:t>트리를</a:t>
            </a:r>
            <a:r>
              <a:rPr lang="ko-KR" altLang="en-US" dirty="0"/>
              <a:t> 전위 순회하면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전위</a:t>
            </a:r>
            <a:r>
              <a:rPr lang="ko-KR" altLang="en-US" dirty="0"/>
              <a:t> </a:t>
            </a:r>
            <a:r>
              <a:rPr lang="ko-KR" altLang="en-US" dirty="0" err="1"/>
              <a:t>표기식을</a:t>
            </a:r>
            <a:r>
              <a:rPr lang="ko-KR" altLang="en-US" dirty="0"/>
              <a:t> 구할 수 있음</a:t>
            </a:r>
            <a:endParaRPr lang="en-US" altLang="ko-KR" dirty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이진 트리의 순회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101216"/>
            <a:ext cx="54673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644008" y="1002496"/>
            <a:ext cx="214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D</a:t>
            </a:r>
            <a:r>
              <a:rPr lang="en-US" altLang="ko-KR" b="1" dirty="0">
                <a:latin typeface="+mn-ea"/>
                <a:ea typeface="+mn-ea"/>
              </a:rPr>
              <a:t> → L →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R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순서</a:t>
            </a:r>
          </a:p>
        </p:txBody>
      </p:sp>
      <p:sp>
        <p:nvSpPr>
          <p:cNvPr id="6" name="타원 5"/>
          <p:cNvSpPr/>
          <p:nvPr/>
        </p:nvSpPr>
        <p:spPr>
          <a:xfrm>
            <a:off x="3647616" y="2173157"/>
            <a:ext cx="792088" cy="743411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930934" y="2837256"/>
            <a:ext cx="1944216" cy="206526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274194" y="2925631"/>
            <a:ext cx="1944216" cy="206526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702513" y="5387613"/>
            <a:ext cx="5963997" cy="794227"/>
            <a:chOff x="1702513" y="5387613"/>
            <a:chExt cx="5963997" cy="79422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2513" y="5404437"/>
              <a:ext cx="1789368" cy="77740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7904" y="5387613"/>
              <a:ext cx="2220528" cy="48122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5860" y="5473156"/>
              <a:ext cx="1390650" cy="390525"/>
            </a:xfrm>
            <a:prstGeom prst="rect">
              <a:avLst/>
            </a:prstGeom>
          </p:spPr>
        </p:pic>
        <p:sp>
          <p:nvSpPr>
            <p:cNvPr id="11" name="오른쪽 화살표 10"/>
            <p:cNvSpPr/>
            <p:nvPr/>
          </p:nvSpPr>
          <p:spPr>
            <a:xfrm>
              <a:off x="3419872" y="5597979"/>
              <a:ext cx="227744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5975896" y="5615414"/>
              <a:ext cx="227744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2955" y="2916568"/>
            <a:ext cx="2247900" cy="10191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ko-KR" altLang="en-US" dirty="0"/>
              <a:t>중위 순회</a:t>
            </a:r>
            <a:r>
              <a:rPr lang="en-US" altLang="ko-KR" baseline="30000" dirty="0" err="1"/>
              <a:t>inorder</a:t>
            </a:r>
            <a:r>
              <a:rPr lang="en-US" altLang="ko-KR" baseline="30000" dirty="0"/>
              <a:t> traversal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L → D → R </a:t>
            </a:r>
            <a:r>
              <a:rPr lang="ko-KR" altLang="en-US" dirty="0"/>
              <a:t>순서로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ko-KR" altLang="en-US" dirty="0" err="1"/>
              <a:t>노드를</a:t>
            </a:r>
            <a:r>
              <a:rPr lang="ko-KR" altLang="en-US" dirty="0"/>
              <a:t> 방문하는 작업 </a:t>
            </a:r>
            <a:r>
              <a:rPr lang="en-US" altLang="ko-KR" dirty="0"/>
              <a:t>D</a:t>
            </a:r>
            <a:r>
              <a:rPr lang="ko-KR" altLang="en-US" dirty="0"/>
              <a:t>를 작업 </a:t>
            </a:r>
            <a:r>
              <a:rPr lang="en-US" altLang="ko-KR" dirty="0"/>
              <a:t>L</a:t>
            </a:r>
            <a:r>
              <a:rPr lang="ko-KR" altLang="en-US" dirty="0"/>
              <a:t>과 작업 </a:t>
            </a:r>
            <a:r>
              <a:rPr lang="en-US" altLang="ko-KR" dirty="0"/>
              <a:t>R</a:t>
            </a:r>
            <a:r>
              <a:rPr lang="ko-KR" altLang="en-US" dirty="0"/>
              <a:t>의 중간에 수행</a:t>
            </a:r>
          </a:p>
        </p:txBody>
      </p:sp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이진 트리의 순회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204864"/>
            <a:ext cx="5328591" cy="175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4194962"/>
            <a:ext cx="7488831" cy="22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중위 순회의 예</a:t>
            </a:r>
          </a:p>
          <a:p>
            <a:pPr lvl="1"/>
            <a:endParaRPr lang="ko-KR" altLang="en-US" dirty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이진 트리의 순회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336" y="1058554"/>
            <a:ext cx="638175" cy="39429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843808" y="1052736"/>
            <a:ext cx="214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L → D → R </a:t>
            </a:r>
            <a:r>
              <a:rPr lang="ko-KR" altLang="en-US" b="1" dirty="0">
                <a:latin typeface="+mn-ea"/>
                <a:ea typeface="+mn-ea"/>
              </a:rPr>
              <a:t>순서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2" y="1828623"/>
            <a:ext cx="6412756" cy="462471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수식 </a:t>
            </a:r>
            <a:r>
              <a:rPr lang="en-US" altLang="ko-KR" dirty="0"/>
              <a:t>A*B-C/D</a:t>
            </a:r>
            <a:r>
              <a:rPr lang="ko-KR" altLang="en-US" dirty="0"/>
              <a:t>를 이진 </a:t>
            </a:r>
            <a:r>
              <a:rPr lang="ko-KR" altLang="en-US" dirty="0" err="1"/>
              <a:t>트리로</a:t>
            </a:r>
            <a:r>
              <a:rPr lang="ko-KR" altLang="en-US" dirty="0"/>
              <a:t> 구성</a:t>
            </a:r>
            <a:endParaRPr lang="en-US" altLang="ko-KR" dirty="0"/>
          </a:p>
          <a:p>
            <a:pPr lvl="2" eaLnBrk="1" hangingPunct="1"/>
            <a:r>
              <a:rPr lang="ko-KR" altLang="en-US" dirty="0"/>
              <a:t>수식 이진 </a:t>
            </a:r>
            <a:r>
              <a:rPr lang="ko-KR" altLang="en-US" dirty="0" err="1"/>
              <a:t>트리를</a:t>
            </a:r>
            <a:r>
              <a:rPr lang="ko-KR" altLang="en-US" dirty="0"/>
              <a:t> 중위 순회하면</a:t>
            </a:r>
            <a:r>
              <a:rPr lang="en-US" altLang="ko-KR" dirty="0"/>
              <a:t>, </a:t>
            </a:r>
            <a:r>
              <a:rPr lang="ko-KR" altLang="en-US" dirty="0"/>
              <a:t>수식에 대한 </a:t>
            </a:r>
            <a:r>
              <a:rPr lang="ko-KR" altLang="en-US" dirty="0">
                <a:solidFill>
                  <a:srgbClr val="0000CC"/>
                </a:solidFill>
              </a:rPr>
              <a:t>중위</a:t>
            </a:r>
            <a:r>
              <a:rPr lang="ko-KR" altLang="en-US" dirty="0"/>
              <a:t> </a:t>
            </a:r>
            <a:r>
              <a:rPr lang="ko-KR" altLang="en-US" dirty="0" err="1"/>
              <a:t>표기식을</a:t>
            </a:r>
            <a:r>
              <a:rPr lang="ko-KR" altLang="en-US" dirty="0"/>
              <a:t> 구할 수 있음</a:t>
            </a:r>
            <a:endParaRPr lang="en-US" altLang="ko-KR" dirty="0"/>
          </a:p>
        </p:txBody>
      </p:sp>
      <p:sp>
        <p:nvSpPr>
          <p:cNvPr id="399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이진 트리의 순회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063116"/>
            <a:ext cx="55245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843808" y="5412182"/>
            <a:ext cx="13083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00CC"/>
                </a:solidFill>
              </a:rPr>
              <a:t>A*B-C/D</a:t>
            </a:r>
            <a:endParaRPr lang="ko-KR" altLang="en-US" b="1" dirty="0">
              <a:solidFill>
                <a:srgbClr val="0000C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3648" y="2420888"/>
            <a:ext cx="16193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L → D → R 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2501266"/>
            <a:ext cx="2247900" cy="10191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ko-KR" altLang="en-US" dirty="0"/>
              <a:t>후위 순회</a:t>
            </a:r>
            <a:r>
              <a:rPr lang="en-US" altLang="ko-KR" baseline="30000" dirty="0" err="1"/>
              <a:t>postorder</a:t>
            </a:r>
            <a:r>
              <a:rPr lang="en-US" altLang="ko-KR" baseline="30000" dirty="0"/>
              <a:t> traversal</a:t>
            </a:r>
            <a:endParaRPr lang="en-US" altLang="ko-KR" dirty="0"/>
          </a:p>
          <a:p>
            <a:pPr lvl="1"/>
            <a:r>
              <a:rPr lang="en-US" altLang="ko-KR" dirty="0"/>
              <a:t>L-R-D </a:t>
            </a:r>
            <a:r>
              <a:rPr lang="ko-KR" altLang="en-US" dirty="0"/>
              <a:t>순서로 현재 </a:t>
            </a:r>
            <a:r>
              <a:rPr lang="ko-KR" altLang="en-US" dirty="0" err="1"/>
              <a:t>노드를</a:t>
            </a:r>
            <a:r>
              <a:rPr lang="ko-KR" altLang="en-US" dirty="0"/>
              <a:t> 방문하는 </a:t>
            </a:r>
            <a:r>
              <a:rPr lang="en-US" altLang="ko-KR" dirty="0"/>
              <a:t>D </a:t>
            </a:r>
            <a:r>
              <a:rPr lang="ko-KR" altLang="en-US" dirty="0"/>
              <a:t>작업을 가장 나중에 수행</a:t>
            </a:r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이진 트리의 순회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84013"/>
            <a:ext cx="5544616" cy="184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32733"/>
            <a:ext cx="7983496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7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트리 자료구조의 </a:t>
            </a:r>
            <a:r>
              <a:rPr lang="ko-KR" altLang="en-US" dirty="0">
                <a:solidFill>
                  <a:srgbClr val="FF0000"/>
                </a:solidFill>
              </a:rPr>
              <a:t>예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가계도</a:t>
            </a:r>
          </a:p>
          <a:p>
            <a:pPr lvl="2"/>
            <a:r>
              <a:rPr lang="ko-KR" altLang="en-US" dirty="0"/>
              <a:t>가계도의 자료 </a:t>
            </a:r>
            <a:r>
              <a:rPr lang="en-US" altLang="ko-KR" dirty="0"/>
              <a:t>: </a:t>
            </a:r>
            <a:r>
              <a:rPr lang="ko-KR" altLang="en-US" dirty="0"/>
              <a:t>가족 구성원</a:t>
            </a:r>
          </a:p>
          <a:p>
            <a:pPr lvl="2"/>
            <a:r>
              <a:rPr lang="ko-KR" altLang="en-US" dirty="0"/>
              <a:t>자료를 연결하는 선 </a:t>
            </a:r>
            <a:r>
              <a:rPr lang="en-US" altLang="ko-KR" dirty="0"/>
              <a:t>: </a:t>
            </a:r>
            <a:r>
              <a:rPr lang="ko-KR" altLang="en-US" dirty="0"/>
              <a:t>부모</a:t>
            </a:r>
            <a:r>
              <a:rPr lang="en-US" altLang="ko-KR" dirty="0"/>
              <a:t>-</a:t>
            </a:r>
            <a:r>
              <a:rPr lang="ko-KR" altLang="en-US" dirty="0"/>
              <a:t>자식 관계 표현 </a:t>
            </a:r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트리의</a:t>
            </a:r>
            <a:r>
              <a:rPr lang="ko-KR" altLang="en-US" dirty="0"/>
              <a:t> 이해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996952"/>
            <a:ext cx="394952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03" y="962536"/>
            <a:ext cx="7520446" cy="189791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후위 순회의 </a:t>
            </a:r>
            <a:r>
              <a:rPr lang="ko-KR" altLang="en-US" dirty="0">
                <a:solidFill>
                  <a:srgbClr val="FF0000"/>
                </a:solidFill>
              </a:rPr>
              <a:t>예</a:t>
            </a:r>
          </a:p>
          <a:p>
            <a:pPr lvl="1"/>
            <a:endParaRPr lang="ko-KR" altLang="en-US" dirty="0"/>
          </a:p>
        </p:txBody>
      </p:sp>
      <p:sp>
        <p:nvSpPr>
          <p:cNvPr id="419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이진 트리의 순회 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1709738"/>
            <a:ext cx="7103465" cy="3879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70852" y="3210082"/>
            <a:ext cx="914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L- </a:t>
            </a:r>
            <a:r>
              <a:rPr lang="en-US" altLang="ko-KR" sz="1400" b="1" dirty="0">
                <a:solidFill>
                  <a:srgbClr val="0000CC"/>
                </a:solidFill>
              </a:rPr>
              <a:t>R</a:t>
            </a:r>
            <a:r>
              <a:rPr lang="en-US" altLang="ko-KR" sz="1400" b="1" dirty="0">
                <a:solidFill>
                  <a:srgbClr val="FF0000"/>
                </a:solidFill>
              </a:rPr>
              <a:t> - D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691910" y="4396596"/>
            <a:ext cx="223906" cy="688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462082" y="4362232"/>
            <a:ext cx="250035" cy="5069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5116563" y="4390900"/>
            <a:ext cx="144016" cy="4782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6586667" y="4390900"/>
            <a:ext cx="163159" cy="5760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061900" y="1264941"/>
            <a:ext cx="12250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L- </a:t>
            </a:r>
            <a:r>
              <a:rPr lang="en-US" altLang="ko-KR" b="1" dirty="0">
                <a:solidFill>
                  <a:srgbClr val="0000CC"/>
                </a:solidFill>
              </a:rPr>
              <a:t>R</a:t>
            </a:r>
            <a:r>
              <a:rPr lang="en-US" altLang="ko-KR" b="1" dirty="0">
                <a:solidFill>
                  <a:srgbClr val="FF0000"/>
                </a:solidFill>
              </a:rPr>
              <a:t> - D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283968" y="1709738"/>
            <a:ext cx="976611" cy="999182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532499" y="2852936"/>
            <a:ext cx="3497642" cy="2952328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 rot="19574832">
            <a:off x="5106589" y="2512655"/>
            <a:ext cx="2743028" cy="3341153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915816" y="2868430"/>
            <a:ext cx="976611" cy="999182"/>
          </a:xfrm>
          <a:prstGeom prst="ellipse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532499" y="3628462"/>
            <a:ext cx="1671349" cy="1600737"/>
          </a:xfrm>
          <a:prstGeom prst="ellipse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303603" y="3768726"/>
            <a:ext cx="1671349" cy="1600737"/>
          </a:xfrm>
          <a:prstGeom prst="ellipse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611061" y="2855702"/>
            <a:ext cx="976611" cy="999182"/>
          </a:xfrm>
          <a:prstGeom prst="ellipse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924794" y="3722880"/>
            <a:ext cx="976611" cy="999182"/>
          </a:xfrm>
          <a:prstGeom prst="ellipse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389710" y="3788881"/>
            <a:ext cx="1517509" cy="1580581"/>
          </a:xfrm>
          <a:prstGeom prst="ellipse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608131" y="3110252"/>
            <a:ext cx="914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L- </a:t>
            </a:r>
            <a:r>
              <a:rPr lang="en-US" altLang="ko-KR" sz="1400" b="1" dirty="0">
                <a:solidFill>
                  <a:srgbClr val="0000CC"/>
                </a:solidFill>
              </a:rPr>
              <a:t>R</a:t>
            </a:r>
            <a:r>
              <a:rPr lang="en-US" altLang="ko-KR" sz="1400" b="1" dirty="0">
                <a:solidFill>
                  <a:srgbClr val="FF0000"/>
                </a:solidFill>
              </a:rPr>
              <a:t> - D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수식 </a:t>
            </a:r>
            <a:r>
              <a:rPr lang="en-US" altLang="ko-KR" dirty="0"/>
              <a:t>A*B-C/D</a:t>
            </a:r>
            <a:r>
              <a:rPr lang="ko-KR" altLang="en-US" dirty="0"/>
              <a:t>를 이진 </a:t>
            </a:r>
            <a:r>
              <a:rPr lang="ko-KR" altLang="en-US" dirty="0" err="1"/>
              <a:t>트리로</a:t>
            </a:r>
            <a:r>
              <a:rPr lang="ko-KR" altLang="en-US" dirty="0"/>
              <a:t> 구성</a:t>
            </a:r>
            <a:endParaRPr lang="en-US" altLang="ko-KR" dirty="0"/>
          </a:p>
          <a:p>
            <a:pPr lvl="2" eaLnBrk="1" hangingPunct="1"/>
            <a:r>
              <a:rPr lang="ko-KR" altLang="en-US" dirty="0"/>
              <a:t>수식 이진 </a:t>
            </a:r>
            <a:r>
              <a:rPr lang="ko-KR" altLang="en-US" dirty="0" err="1"/>
              <a:t>트리를</a:t>
            </a:r>
            <a:r>
              <a:rPr lang="ko-KR" altLang="en-US" dirty="0"/>
              <a:t> 후위 순회하면</a:t>
            </a:r>
            <a:r>
              <a:rPr lang="en-US" altLang="ko-KR" dirty="0"/>
              <a:t>, </a:t>
            </a:r>
            <a:r>
              <a:rPr lang="ko-KR" altLang="en-US" dirty="0"/>
              <a:t>수식에 대한 후위 </a:t>
            </a:r>
            <a:r>
              <a:rPr lang="ko-KR" altLang="en-US" dirty="0" err="1"/>
              <a:t>표기식을</a:t>
            </a:r>
            <a:r>
              <a:rPr lang="ko-KR" altLang="en-US" dirty="0"/>
              <a:t> 구할 수 있음</a:t>
            </a:r>
            <a:endParaRPr lang="en-US" altLang="ko-KR" dirty="0"/>
          </a:p>
          <a:p>
            <a:pPr marL="627062" lvl="2" indent="0" eaLnBrk="1" hangingPunct="1">
              <a:lnSpc>
                <a:spcPct val="110000"/>
              </a:lnSpc>
              <a:buNone/>
            </a:pPr>
            <a:endParaRPr lang="en-US" altLang="ko-KR" b="1" dirty="0"/>
          </a:p>
          <a:p>
            <a:pPr lvl="1"/>
            <a:endParaRPr lang="ko-KR" altLang="en-US" dirty="0"/>
          </a:p>
        </p:txBody>
      </p:sp>
      <p:sp>
        <p:nvSpPr>
          <p:cNvPr id="440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/>
              <a:t>이진 트리의 순회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2038350"/>
            <a:ext cx="51054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339752" y="5506583"/>
            <a:ext cx="4048007" cy="839197"/>
            <a:chOff x="2339752" y="5506583"/>
            <a:chExt cx="4048007" cy="83919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9752" y="5506583"/>
              <a:ext cx="2933700" cy="839197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8064" y="5606168"/>
              <a:ext cx="1239695" cy="386855"/>
            </a:xfrm>
            <a:prstGeom prst="rect">
              <a:avLst/>
            </a:prstGeom>
          </p:spPr>
        </p:pic>
        <p:sp>
          <p:nvSpPr>
            <p:cNvPr id="4" name="오른쪽 화살표 3"/>
            <p:cNvSpPr/>
            <p:nvPr/>
          </p:nvSpPr>
          <p:spPr>
            <a:xfrm>
              <a:off x="4788024" y="5733256"/>
              <a:ext cx="216024" cy="720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184" y="2492896"/>
            <a:ext cx="2247900" cy="10191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이진 트리 순회하기 프로그램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335p</a:t>
            </a:r>
            <a:endParaRPr lang="ko-KR" altLang="en-US" dirty="0">
              <a:solidFill>
                <a:srgbClr val="0070C0"/>
              </a:solidFill>
            </a:endParaRPr>
          </a:p>
          <a:p>
            <a:pPr lvl="2" eaLnBrk="1" hangingPunct="1"/>
            <a:r>
              <a:rPr lang="ko-KR" altLang="en-US" dirty="0"/>
              <a:t>수식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A*B-C/D</a:t>
            </a:r>
            <a:r>
              <a:rPr lang="en-US" altLang="ko-KR" dirty="0"/>
              <a:t>)</a:t>
            </a:r>
            <a:r>
              <a:rPr lang="ko-KR" altLang="en-US" dirty="0"/>
              <a:t>에 대한 </a:t>
            </a:r>
            <a:r>
              <a:rPr lang="ko-KR" altLang="en-US" dirty="0">
                <a:solidFill>
                  <a:srgbClr val="0000CC"/>
                </a:solidFill>
              </a:rPr>
              <a:t>이진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트리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연결 자료구조 </a:t>
            </a:r>
            <a:r>
              <a:rPr lang="ko-KR" altLang="en-US" dirty="0">
                <a:solidFill>
                  <a:srgbClr val="0000CC"/>
                </a:solidFill>
              </a:rPr>
              <a:t>방식</a:t>
            </a:r>
            <a:r>
              <a:rPr lang="ko-KR" altLang="en-US" dirty="0"/>
              <a:t>으로 </a:t>
            </a:r>
            <a:r>
              <a:rPr lang="ko-KR" altLang="en-US" dirty="0">
                <a:solidFill>
                  <a:srgbClr val="0000CC"/>
                </a:solidFill>
              </a:rPr>
              <a:t>표현</a:t>
            </a:r>
            <a:endParaRPr lang="en-US" altLang="ko-KR" dirty="0">
              <a:solidFill>
                <a:srgbClr val="0000CC"/>
              </a:solidFill>
            </a:endParaRPr>
          </a:p>
          <a:p>
            <a:pPr lvl="2" eaLnBrk="1" hangingPunct="1"/>
            <a:r>
              <a:rPr lang="en-US" altLang="ko-KR" dirty="0" err="1"/>
              <a:t>makeRootNode</a:t>
            </a:r>
            <a:r>
              <a:rPr lang="en-US" altLang="ko-KR" dirty="0"/>
              <a:t>( )</a:t>
            </a:r>
            <a:r>
              <a:rPr lang="ko-KR" altLang="en-US" dirty="0"/>
              <a:t>함수를 이용해 전위 순회</a:t>
            </a:r>
            <a:r>
              <a:rPr lang="en-US" altLang="ko-KR" dirty="0"/>
              <a:t>, </a:t>
            </a:r>
            <a:r>
              <a:rPr lang="ko-KR" altLang="en-US" dirty="0"/>
              <a:t>중위 순회</a:t>
            </a:r>
            <a:r>
              <a:rPr lang="en-US" altLang="ko-KR" dirty="0"/>
              <a:t>, </a:t>
            </a:r>
            <a:r>
              <a:rPr lang="ko-KR" altLang="en-US" dirty="0"/>
              <a:t>후위 순회를 수행한 경로를 출력하여 확인하는 프로그램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이진 트리의 순회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284984"/>
            <a:ext cx="367240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20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이진 트리의 순회</a:t>
            </a:r>
            <a:endParaRPr lang="ko-KR" alt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76" y="2132856"/>
            <a:ext cx="7848872" cy="3939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564" y="1778578"/>
            <a:ext cx="2247900" cy="1019175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581144" y="2132856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2852952" y="3573016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079152" y="4734288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034282" y="4735408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6804248" y="3587888"/>
            <a:ext cx="360040" cy="360040"/>
          </a:xfrm>
          <a:prstGeom prst="ellipse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989412" y="4741152"/>
            <a:ext cx="360040" cy="360040"/>
          </a:xfrm>
          <a:prstGeom prst="ellipse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944542" y="4742272"/>
            <a:ext cx="360040" cy="360040"/>
          </a:xfrm>
          <a:prstGeom prst="ellipse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2696" y="966683"/>
            <a:ext cx="7319144" cy="404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2425" lvl="1" indent="-182563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FontTx/>
              <a:buChar char="•"/>
            </a:pPr>
            <a:r>
              <a:rPr kumimoji="0"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수식 </a:t>
            </a:r>
            <a:r>
              <a:rPr kumimoji="0" lang="en-US" altLang="ko-KR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0"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A*B-C/D</a:t>
            </a:r>
            <a:r>
              <a:rPr kumimoji="0" lang="en-US" altLang="ko-KR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kumimoji="0"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대한 </a:t>
            </a:r>
            <a:r>
              <a:rPr kumimoji="0" lang="ko-KR" altLang="en-US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이진</a:t>
            </a:r>
            <a:r>
              <a:rPr kumimoji="0"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트리</a:t>
            </a:r>
            <a:r>
              <a:rPr kumimoji="0"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kumimoji="0"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연결 자료구조 </a:t>
            </a:r>
            <a:r>
              <a:rPr kumimoji="0" lang="ko-KR" altLang="en-US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방식</a:t>
            </a:r>
            <a:r>
              <a:rPr kumimoji="0"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</a:t>
            </a:r>
            <a:r>
              <a:rPr kumimoji="0" lang="ko-KR" altLang="en-US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표현</a:t>
            </a:r>
            <a:endParaRPr kumimoji="0" lang="en-US" altLang="ko-KR" sz="1600" dirty="0">
              <a:solidFill>
                <a:srgbClr val="0000CC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163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ko-KR" altLang="en-US" dirty="0"/>
              <a:t>이진 트리 순회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응용 프로그램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컴퓨터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폴더 구조</a:t>
            </a:r>
            <a:r>
              <a:rPr lang="ko-KR" altLang="en-US" dirty="0">
                <a:solidFill>
                  <a:schemeClr val="tx1"/>
                </a:solidFill>
              </a:rPr>
              <a:t>가</a:t>
            </a:r>
            <a:r>
              <a:rPr lang="ko-KR" altLang="en-US" dirty="0"/>
              <a:t> 이진 트리 구조</a:t>
            </a:r>
            <a:r>
              <a:rPr lang="ko-KR" altLang="en-US" dirty="0">
                <a:solidFill>
                  <a:schemeClr val="tx1"/>
                </a:solidFill>
              </a:rPr>
              <a:t>인</a:t>
            </a:r>
            <a:r>
              <a:rPr lang="ko-KR" altLang="en-US" dirty="0"/>
              <a:t> 경우 각 폴더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순회</a:t>
            </a:r>
            <a:r>
              <a:rPr lang="ko-KR" altLang="en-US" dirty="0">
                <a:solidFill>
                  <a:schemeClr val="tx1"/>
                </a:solidFill>
              </a:rPr>
              <a:t>하면서</a:t>
            </a:r>
            <a:r>
              <a:rPr lang="ko-KR" altLang="en-US" dirty="0"/>
              <a:t> 용량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/>
              <a:t>계산하면 내 컴퓨터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전체 용량이 계산 가능함</a:t>
            </a:r>
            <a:r>
              <a:rPr lang="en-US" altLang="ko-KR" dirty="0"/>
              <a:t>. </a:t>
            </a:r>
          </a:p>
          <a:p>
            <a:pPr lvl="2" eaLnBrk="1" hangingPunct="1"/>
            <a:r>
              <a:rPr lang="ko-KR" altLang="en-US" dirty="0"/>
              <a:t>폴더 </a:t>
            </a:r>
            <a:r>
              <a:rPr lang="ko-KR" altLang="en-US" dirty="0">
                <a:solidFill>
                  <a:srgbClr val="0000CC"/>
                </a:solidFill>
              </a:rPr>
              <a:t>전체 용량</a:t>
            </a:r>
            <a:r>
              <a:rPr lang="ko-KR" altLang="en-US" dirty="0"/>
              <a:t>은 폴더에 </a:t>
            </a:r>
            <a:r>
              <a:rPr lang="ko-KR" altLang="en-US" dirty="0">
                <a:solidFill>
                  <a:srgbClr val="0000CC"/>
                </a:solidFill>
              </a:rPr>
              <a:t>저장</a:t>
            </a:r>
            <a:r>
              <a:rPr lang="ko-KR" altLang="en-US" dirty="0"/>
              <a:t>된 </a:t>
            </a:r>
            <a:r>
              <a:rPr lang="ko-KR" altLang="en-US" dirty="0">
                <a:solidFill>
                  <a:srgbClr val="0000CC"/>
                </a:solidFill>
              </a:rPr>
              <a:t>파일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용량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rgbClr val="FF0000"/>
                </a:solidFill>
              </a:rPr>
              <a:t>하위</a:t>
            </a:r>
            <a:r>
              <a:rPr lang="ko-KR" altLang="en-US" dirty="0"/>
              <a:t> 폴더의 </a:t>
            </a:r>
            <a:r>
              <a:rPr lang="ko-KR" altLang="en-US" dirty="0">
                <a:solidFill>
                  <a:srgbClr val="FF0000"/>
                </a:solidFill>
              </a:rPr>
              <a:t>용량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FF0000"/>
                </a:solidFill>
              </a:rPr>
              <a:t>합한 값</a:t>
            </a:r>
            <a:r>
              <a:rPr lang="en-US" altLang="ko-KR" dirty="0"/>
              <a:t>.</a:t>
            </a:r>
          </a:p>
          <a:p>
            <a:pPr marL="627062" lvl="2" indent="0" eaLnBrk="1" hangingPunct="1">
              <a:buNone/>
            </a:pPr>
            <a:r>
              <a:rPr lang="ko-KR" altLang="en-US" dirty="0"/>
              <a:t>  </a:t>
            </a:r>
            <a:r>
              <a:rPr lang="ko-KR" altLang="en-US" dirty="0">
                <a:solidFill>
                  <a:srgbClr val="0000CC"/>
                </a:solidFill>
              </a:rPr>
              <a:t>상위</a:t>
            </a:r>
            <a:r>
              <a:rPr lang="ko-KR" altLang="en-US" dirty="0"/>
              <a:t> 폴더 </a:t>
            </a:r>
            <a:r>
              <a:rPr lang="ko-KR" altLang="en-US" dirty="0">
                <a:solidFill>
                  <a:srgbClr val="0000CC"/>
                </a:solidFill>
              </a:rPr>
              <a:t>용량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CC"/>
                </a:solidFill>
              </a:rPr>
              <a:t>계산</a:t>
            </a:r>
            <a:r>
              <a:rPr lang="ko-KR" altLang="en-US" dirty="0"/>
              <a:t>하려면 먼저 </a:t>
            </a:r>
            <a:r>
              <a:rPr lang="ko-KR" altLang="en-US" dirty="0">
                <a:solidFill>
                  <a:srgbClr val="FF0000"/>
                </a:solidFill>
              </a:rPr>
              <a:t>하위 폴더 용량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FF0000"/>
                </a:solidFill>
              </a:rPr>
              <a:t>계산</a:t>
            </a:r>
            <a:r>
              <a:rPr lang="ko-KR" altLang="en-US" dirty="0"/>
              <a:t>해야 하므로</a:t>
            </a:r>
            <a:br>
              <a:rPr lang="en-US" altLang="ko-KR" dirty="0"/>
            </a:br>
            <a:r>
              <a:rPr lang="ko-KR" altLang="en-US" dirty="0"/>
              <a:t>  </a:t>
            </a:r>
            <a:r>
              <a:rPr lang="ko-KR" altLang="en-US" dirty="0">
                <a:solidFill>
                  <a:srgbClr val="FF0000"/>
                </a:solidFill>
              </a:rPr>
              <a:t>후위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순회</a:t>
            </a:r>
            <a:r>
              <a:rPr lang="ko-KR" altLang="en-US" dirty="0"/>
              <a:t>를 사용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91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이진 트리의 순회</a:t>
            </a:r>
            <a:endParaRPr lang="ko-KR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이진 트리의 순회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5" y="1172005"/>
            <a:ext cx="8303840" cy="500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211960" y="1088168"/>
            <a:ext cx="792088" cy="288032"/>
          </a:xfrm>
          <a:prstGeom prst="rect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2204864"/>
            <a:ext cx="720080" cy="288032"/>
          </a:xfrm>
          <a:prstGeom prst="rect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68344" y="2204864"/>
            <a:ext cx="648072" cy="288032"/>
          </a:xfrm>
          <a:prstGeom prst="rect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3373384"/>
            <a:ext cx="576064" cy="288032"/>
          </a:xfrm>
          <a:prstGeom prst="rect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78048" y="3364224"/>
            <a:ext cx="576064" cy="288032"/>
          </a:xfrm>
          <a:prstGeom prst="rect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5696" y="3861048"/>
            <a:ext cx="936104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70746" y="2708920"/>
            <a:ext cx="709166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835696" y="1396816"/>
            <a:ext cx="1792041" cy="812493"/>
            <a:chOff x="4716016" y="-174754"/>
            <a:chExt cx="1792041" cy="81249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6016" y="-174754"/>
              <a:ext cx="1792041" cy="812493"/>
            </a:xfrm>
            <a:prstGeom prst="rect">
              <a:avLst/>
            </a:prstGeom>
          </p:spPr>
        </p:pic>
        <p:cxnSp>
          <p:nvCxnSpPr>
            <p:cNvPr id="4" name="직선 연결선 3"/>
            <p:cNvCxnSpPr/>
            <p:nvPr/>
          </p:nvCxnSpPr>
          <p:spPr>
            <a:xfrm>
              <a:off x="4788024" y="612611"/>
              <a:ext cx="122689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0828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/>
              <a:t>1</a:t>
            </a:r>
            <a:r>
              <a:rPr lang="en-US" altLang="ko-KR" sz="1400" dirty="0"/>
              <a:t>) </a:t>
            </a:r>
            <a:r>
              <a:rPr lang="en-US" altLang="ko-KR" sz="1400" dirty="0">
                <a:solidFill>
                  <a:srgbClr val="0000CC"/>
                </a:solidFill>
              </a:rPr>
              <a:t>[</a:t>
            </a:r>
            <a:r>
              <a:rPr lang="ko-KR" altLang="en-US" sz="1400" dirty="0">
                <a:solidFill>
                  <a:srgbClr val="0000CC"/>
                </a:solidFill>
              </a:rPr>
              <a:t>프로그램</a:t>
            </a:r>
            <a:r>
              <a:rPr lang="en-US" altLang="ko-KR" sz="1400" dirty="0">
                <a:solidFill>
                  <a:srgbClr val="0000CC"/>
                </a:solidFill>
              </a:rPr>
              <a:t>] </a:t>
            </a:r>
            <a:r>
              <a:rPr lang="ko-KR" altLang="en-US" sz="1400" dirty="0">
                <a:solidFill>
                  <a:srgbClr val="0000CC"/>
                </a:solidFill>
              </a:rPr>
              <a:t>전체 용량 </a:t>
            </a:r>
            <a:r>
              <a:rPr lang="en-US" altLang="ko-KR" sz="1400" dirty="0"/>
              <a:t>= [</a:t>
            </a:r>
            <a:r>
              <a:rPr lang="ko-KR" altLang="en-US" sz="1400" dirty="0">
                <a:solidFill>
                  <a:srgbClr val="FF0000"/>
                </a:solidFill>
              </a:rPr>
              <a:t>프로그램</a:t>
            </a:r>
            <a:r>
              <a:rPr lang="en-US" altLang="ko-KR" sz="1400" dirty="0"/>
              <a:t>] </a:t>
            </a:r>
            <a:r>
              <a:rPr lang="ko-KR" altLang="en-US" sz="1400" dirty="0"/>
              <a:t>용량 </a:t>
            </a:r>
            <a:r>
              <a:rPr lang="en-US" altLang="ko-KR" sz="1400" dirty="0"/>
              <a:t>2MB + </a:t>
            </a:r>
            <a:r>
              <a:rPr lang="ko-KR" altLang="en-US" sz="1400" dirty="0">
                <a:solidFill>
                  <a:srgbClr val="0000CC"/>
                </a:solidFill>
              </a:rPr>
              <a:t>하위 폴더 용량</a:t>
            </a:r>
            <a:r>
              <a:rPr lang="en-US" altLang="ko-KR" sz="1400" dirty="0"/>
              <a:t>([</a:t>
            </a:r>
            <a:r>
              <a:rPr lang="en-US" altLang="ko-KR" sz="1400" dirty="0">
                <a:solidFill>
                  <a:srgbClr val="FF0000"/>
                </a:solidFill>
              </a:rPr>
              <a:t>C </a:t>
            </a:r>
            <a:r>
              <a:rPr lang="ko-KR" altLang="en-US" sz="1400" dirty="0">
                <a:solidFill>
                  <a:srgbClr val="FF0000"/>
                </a:solidFill>
              </a:rPr>
              <a:t>프로그램</a:t>
            </a:r>
            <a:r>
              <a:rPr lang="en-US" altLang="ko-KR" sz="1400" dirty="0"/>
              <a:t>] </a:t>
            </a:r>
            <a:r>
              <a:rPr lang="ko-KR" altLang="en-US" sz="1400" dirty="0"/>
              <a:t>용량 </a:t>
            </a:r>
            <a:r>
              <a:rPr lang="en-US" altLang="ko-KR" sz="1400" dirty="0"/>
              <a:t>200MB</a:t>
            </a:r>
            <a:br>
              <a:rPr lang="en-US" altLang="ko-KR" sz="1400" dirty="0"/>
            </a:br>
            <a:r>
              <a:rPr lang="en-US" altLang="ko-KR" sz="1400" dirty="0"/>
              <a:t>                                   + [</a:t>
            </a:r>
            <a:r>
              <a:rPr lang="en-US" altLang="ko-KR" sz="1400" dirty="0">
                <a:solidFill>
                  <a:srgbClr val="FF0000"/>
                </a:solidFill>
              </a:rPr>
              <a:t>Java </a:t>
            </a:r>
            <a:r>
              <a:rPr lang="ko-KR" altLang="en-US" sz="1400" dirty="0">
                <a:solidFill>
                  <a:srgbClr val="FF0000"/>
                </a:solidFill>
              </a:rPr>
              <a:t>프로그램</a:t>
            </a:r>
            <a:r>
              <a:rPr lang="en-US" altLang="ko-KR" sz="1400" dirty="0"/>
              <a:t>] </a:t>
            </a:r>
            <a:r>
              <a:rPr lang="ko-KR" altLang="en-US" sz="1400" dirty="0"/>
              <a:t>용량 </a:t>
            </a:r>
            <a:r>
              <a:rPr lang="en-US" altLang="ko-KR" sz="1400" dirty="0"/>
              <a:t>100MB) = 2MB+(200MB+100MB) = </a:t>
            </a:r>
            <a:r>
              <a:rPr lang="en-US" altLang="ko-KR" sz="1400" dirty="0">
                <a:solidFill>
                  <a:srgbClr val="FF0000"/>
                </a:solidFill>
              </a:rPr>
              <a:t>302</a:t>
            </a:r>
            <a:r>
              <a:rPr lang="en-US" altLang="ko-KR" sz="1400" dirty="0"/>
              <a:t>MB</a:t>
            </a:r>
          </a:p>
          <a:p>
            <a:pPr marL="627062" lvl="2" indent="0">
              <a:buNone/>
            </a:pPr>
            <a:r>
              <a:rPr lang="en-US" altLang="ko-KR" sz="1400" dirty="0"/>
              <a:t>2) [</a:t>
            </a:r>
            <a:r>
              <a:rPr lang="en-US" altLang="ko-KR" sz="1400" dirty="0">
                <a:solidFill>
                  <a:srgbClr val="0000CC"/>
                </a:solidFill>
              </a:rPr>
              <a:t>C:\] </a:t>
            </a:r>
            <a:r>
              <a:rPr lang="ko-KR" altLang="en-US" sz="1400" dirty="0">
                <a:solidFill>
                  <a:srgbClr val="0000CC"/>
                </a:solidFill>
              </a:rPr>
              <a:t>전체 용량 </a:t>
            </a:r>
            <a:r>
              <a:rPr lang="en-US" altLang="ko-KR" sz="1400" dirty="0"/>
              <a:t>= </a:t>
            </a:r>
            <a:r>
              <a:rPr lang="en-US" altLang="ko-KR" sz="1400" dirty="0">
                <a:solidFill>
                  <a:srgbClr val="FF0000"/>
                </a:solidFill>
              </a:rPr>
              <a:t>[C:\] </a:t>
            </a:r>
            <a:r>
              <a:rPr lang="ko-KR" altLang="en-US" sz="1400" dirty="0"/>
              <a:t>용량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/>
              <a:t>0MB + </a:t>
            </a:r>
            <a:r>
              <a:rPr lang="ko-KR" altLang="en-US" sz="1400" dirty="0">
                <a:solidFill>
                  <a:srgbClr val="0000CC"/>
                </a:solidFill>
              </a:rPr>
              <a:t>하위 폴더 용량</a:t>
            </a:r>
            <a:r>
              <a:rPr lang="en-US" altLang="ko-KR" sz="1400" dirty="0"/>
              <a:t>([</a:t>
            </a:r>
            <a:r>
              <a:rPr lang="ko-KR" altLang="en-US" sz="1400" dirty="0">
                <a:solidFill>
                  <a:srgbClr val="FF0000"/>
                </a:solidFill>
              </a:rPr>
              <a:t>프로그램</a:t>
            </a:r>
            <a:r>
              <a:rPr lang="en-US" altLang="ko-KR" sz="1400" dirty="0"/>
              <a:t>] </a:t>
            </a:r>
            <a:r>
              <a:rPr lang="ko-KR" altLang="en-US" sz="1400" dirty="0"/>
              <a:t>전체 용량 </a:t>
            </a:r>
            <a:r>
              <a:rPr lang="en-US" altLang="ko-KR" sz="1400" dirty="0"/>
              <a:t>302MB</a:t>
            </a:r>
            <a:br>
              <a:rPr lang="en-US" altLang="ko-KR" sz="1400" dirty="0"/>
            </a:br>
            <a:r>
              <a:rPr lang="en-US" altLang="ko-KR" sz="1400" dirty="0"/>
              <a:t>                       + [</a:t>
            </a:r>
            <a:r>
              <a:rPr lang="ko-KR" altLang="en-US" sz="1400" dirty="0">
                <a:solidFill>
                  <a:srgbClr val="FF0000"/>
                </a:solidFill>
              </a:rPr>
              <a:t>자료</a:t>
            </a:r>
            <a:r>
              <a:rPr lang="en-US" altLang="ko-KR" sz="1400" dirty="0">
                <a:solidFill>
                  <a:srgbClr val="FF0000"/>
                </a:solidFill>
              </a:rPr>
              <a:t>] </a:t>
            </a:r>
            <a:r>
              <a:rPr lang="ko-KR" altLang="en-US" sz="1400" dirty="0"/>
              <a:t>용량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/>
              <a:t>15MB) = 0MB+(302MB+15MB) = </a:t>
            </a:r>
            <a:r>
              <a:rPr lang="en-US" altLang="ko-KR" sz="1400" dirty="0">
                <a:solidFill>
                  <a:srgbClr val="FF0000"/>
                </a:solidFill>
              </a:rPr>
              <a:t>317</a:t>
            </a:r>
            <a:r>
              <a:rPr lang="en-US" altLang="ko-KR" sz="1400" dirty="0"/>
              <a:t>MB</a:t>
            </a:r>
          </a:p>
          <a:p>
            <a:pPr marL="627062" lvl="2" indent="0">
              <a:buNone/>
            </a:pPr>
            <a:endParaRPr lang="en-US" altLang="ko-KR" sz="1400" dirty="0"/>
          </a:p>
          <a:p>
            <a:pPr marL="627062" lvl="2" indent="0">
              <a:buNone/>
            </a:pPr>
            <a:br>
              <a:rPr lang="en-US" altLang="ko-KR" sz="1400" dirty="0"/>
            </a:br>
            <a:endParaRPr lang="en-US" altLang="ko-KR" sz="1400" dirty="0"/>
          </a:p>
          <a:p>
            <a:pPr marL="627062" lvl="2" indent="0">
              <a:buNone/>
            </a:pPr>
            <a:r>
              <a:rPr lang="en-US" altLang="ko-KR" sz="1400" dirty="0"/>
              <a:t>3) </a:t>
            </a:r>
            <a:r>
              <a:rPr lang="en-US" altLang="ko-KR" sz="1400" dirty="0">
                <a:solidFill>
                  <a:srgbClr val="0000CC"/>
                </a:solidFill>
              </a:rPr>
              <a:t>[</a:t>
            </a:r>
            <a:r>
              <a:rPr lang="ko-KR" altLang="en-US" sz="1400" dirty="0">
                <a:solidFill>
                  <a:srgbClr val="0000CC"/>
                </a:solidFill>
              </a:rPr>
              <a:t>그림</a:t>
            </a:r>
            <a:r>
              <a:rPr lang="en-US" altLang="ko-KR" sz="1400" dirty="0">
                <a:solidFill>
                  <a:srgbClr val="0000CC"/>
                </a:solidFill>
              </a:rPr>
              <a:t>] </a:t>
            </a:r>
            <a:r>
              <a:rPr lang="ko-KR" altLang="en-US" sz="1400" dirty="0">
                <a:solidFill>
                  <a:srgbClr val="0000CC"/>
                </a:solidFill>
              </a:rPr>
              <a:t>전체 용량 </a:t>
            </a:r>
            <a:r>
              <a:rPr lang="en-US" altLang="ko-KR" sz="1400" dirty="0"/>
              <a:t>= [</a:t>
            </a:r>
            <a:r>
              <a:rPr lang="ko-KR" altLang="en-US" sz="1400" dirty="0">
                <a:solidFill>
                  <a:srgbClr val="FF0000"/>
                </a:solidFill>
              </a:rPr>
              <a:t>그림</a:t>
            </a:r>
            <a:r>
              <a:rPr lang="en-US" altLang="ko-KR" sz="1400" dirty="0"/>
              <a:t>] </a:t>
            </a:r>
            <a:r>
              <a:rPr lang="ko-KR" altLang="en-US" sz="1400" dirty="0"/>
              <a:t>용량 </a:t>
            </a:r>
            <a:r>
              <a:rPr lang="en-US" altLang="ko-KR" sz="1400" dirty="0"/>
              <a:t>68MB + </a:t>
            </a:r>
            <a:r>
              <a:rPr lang="ko-KR" altLang="en-US" sz="1400" dirty="0"/>
              <a:t>하위 폴더 용량</a:t>
            </a:r>
            <a:r>
              <a:rPr lang="en-US" altLang="ko-KR" sz="1400" dirty="0"/>
              <a:t>([</a:t>
            </a:r>
            <a:r>
              <a:rPr lang="ko-KR" altLang="en-US" sz="1400" dirty="0">
                <a:solidFill>
                  <a:srgbClr val="FF0000"/>
                </a:solidFill>
              </a:rPr>
              <a:t>사진</a:t>
            </a:r>
            <a:r>
              <a:rPr lang="en-US" altLang="ko-KR" sz="1400" dirty="0"/>
              <a:t>] </a:t>
            </a:r>
            <a:r>
              <a:rPr lang="ko-KR" altLang="en-US" sz="1400" dirty="0"/>
              <a:t>용량 </a:t>
            </a:r>
            <a:r>
              <a:rPr lang="en-US" altLang="ko-KR" sz="1400" dirty="0"/>
              <a:t>55MB </a:t>
            </a:r>
            <a:br>
              <a:rPr lang="en-US" altLang="ko-KR" sz="1400" dirty="0"/>
            </a:br>
            <a:r>
              <a:rPr lang="en-US" altLang="ko-KR" sz="1400" dirty="0"/>
              <a:t>                             + [</a:t>
            </a:r>
            <a:r>
              <a:rPr lang="ko-KR" altLang="en-US" sz="1400" dirty="0">
                <a:solidFill>
                  <a:srgbClr val="FF0000"/>
                </a:solidFill>
              </a:rPr>
              <a:t>동영상</a:t>
            </a:r>
            <a:r>
              <a:rPr lang="en-US" altLang="ko-KR" sz="1400" dirty="0"/>
              <a:t>] </a:t>
            </a:r>
            <a:r>
              <a:rPr lang="ko-KR" altLang="en-US" sz="1400" dirty="0"/>
              <a:t>용량 </a:t>
            </a:r>
            <a:r>
              <a:rPr lang="en-US" altLang="ko-KR" sz="1400" dirty="0"/>
              <a:t>120MB) = 68MB+(55MB+120MB) = </a:t>
            </a:r>
            <a:r>
              <a:rPr lang="en-US" altLang="ko-KR" sz="1400" dirty="0">
                <a:solidFill>
                  <a:srgbClr val="FF0000"/>
                </a:solidFill>
              </a:rPr>
              <a:t>243</a:t>
            </a:r>
            <a:r>
              <a:rPr lang="en-US" altLang="ko-KR" sz="1400" dirty="0"/>
              <a:t>MB</a:t>
            </a:r>
          </a:p>
          <a:p>
            <a:pPr marL="627062" lvl="2" indent="0">
              <a:buNone/>
            </a:pPr>
            <a:r>
              <a:rPr lang="en-US" altLang="ko-KR" sz="1400" dirty="0"/>
              <a:t>4) </a:t>
            </a:r>
            <a:r>
              <a:rPr lang="en-US" altLang="ko-KR" sz="1400" dirty="0">
                <a:solidFill>
                  <a:srgbClr val="0000CC"/>
                </a:solidFill>
              </a:rPr>
              <a:t>[D:\] </a:t>
            </a:r>
            <a:r>
              <a:rPr lang="ko-KR" altLang="en-US" sz="1400" dirty="0">
                <a:solidFill>
                  <a:srgbClr val="0000CC"/>
                </a:solidFill>
              </a:rPr>
              <a:t>전체 용량 </a:t>
            </a:r>
            <a:r>
              <a:rPr lang="en-US" altLang="ko-KR" sz="1400" dirty="0"/>
              <a:t>= [</a:t>
            </a:r>
            <a:r>
              <a:rPr lang="en-US" altLang="ko-KR" sz="1400" dirty="0">
                <a:solidFill>
                  <a:srgbClr val="FF0000"/>
                </a:solidFill>
              </a:rPr>
              <a:t>D:\</a:t>
            </a:r>
            <a:r>
              <a:rPr lang="en-US" altLang="ko-KR" sz="1400" dirty="0"/>
              <a:t>] </a:t>
            </a:r>
            <a:r>
              <a:rPr lang="ko-KR" altLang="en-US" sz="1400" dirty="0"/>
              <a:t>용량 </a:t>
            </a:r>
            <a:r>
              <a:rPr lang="en-US" altLang="ko-KR" sz="1400" dirty="0"/>
              <a:t>10MB+ </a:t>
            </a:r>
            <a:r>
              <a:rPr lang="ko-KR" altLang="en-US" sz="1400" dirty="0"/>
              <a:t>하위 폴더 용량</a:t>
            </a:r>
            <a:r>
              <a:rPr lang="en-US" altLang="ko-KR" sz="1400" dirty="0"/>
              <a:t>([</a:t>
            </a:r>
            <a:r>
              <a:rPr lang="ko-KR" altLang="en-US" sz="1400" dirty="0">
                <a:solidFill>
                  <a:srgbClr val="FF0000"/>
                </a:solidFill>
              </a:rPr>
              <a:t>음악</a:t>
            </a:r>
            <a:r>
              <a:rPr lang="en-US" altLang="ko-KR" sz="1400" dirty="0"/>
              <a:t>] </a:t>
            </a:r>
            <a:r>
              <a:rPr lang="ko-KR" altLang="en-US" sz="1400" dirty="0"/>
              <a:t>용량 </a:t>
            </a:r>
            <a:r>
              <a:rPr lang="en-US" altLang="ko-KR" sz="1400" dirty="0"/>
              <a:t>40MB + [</a:t>
            </a:r>
            <a:r>
              <a:rPr lang="ko-KR" altLang="en-US" sz="1400" dirty="0">
                <a:solidFill>
                  <a:srgbClr val="FF0000"/>
                </a:solidFill>
              </a:rPr>
              <a:t>그림</a:t>
            </a:r>
            <a:r>
              <a:rPr lang="en-US" altLang="ko-KR" sz="1400" dirty="0"/>
              <a:t>] </a:t>
            </a:r>
            <a:r>
              <a:rPr lang="ko-KR" altLang="en-US" sz="1400" dirty="0"/>
              <a:t>전체 용량 </a:t>
            </a:r>
            <a:r>
              <a:rPr lang="en-US" altLang="ko-KR" sz="1400" dirty="0"/>
              <a:t>243MB) </a:t>
            </a:r>
            <a:br>
              <a:rPr lang="en-US" altLang="ko-KR" sz="1400" dirty="0"/>
            </a:br>
            <a:r>
              <a:rPr lang="en-US" altLang="ko-KR" sz="1400" dirty="0"/>
              <a:t>                         =10MB+(40MB+243MB) = </a:t>
            </a:r>
            <a:r>
              <a:rPr lang="en-US" altLang="ko-KR" sz="1400" dirty="0">
                <a:solidFill>
                  <a:srgbClr val="FF0000"/>
                </a:solidFill>
              </a:rPr>
              <a:t>293</a:t>
            </a:r>
            <a:r>
              <a:rPr lang="en-US" altLang="ko-KR" sz="1400" dirty="0"/>
              <a:t>MB</a:t>
            </a:r>
          </a:p>
          <a:p>
            <a:pPr marL="627062" lvl="2" indent="0">
              <a:buNone/>
            </a:pP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501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이진 트리의 순회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6928419" y="2025694"/>
            <a:ext cx="1986981" cy="1691338"/>
            <a:chOff x="755576" y="2132856"/>
            <a:chExt cx="1986981" cy="172819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2132856"/>
              <a:ext cx="1986981" cy="172819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835696" y="2858452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①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82517" y="2429640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660199" y="4692995"/>
            <a:ext cx="2536439" cy="1953823"/>
            <a:chOff x="2447925" y="1571625"/>
            <a:chExt cx="4248150" cy="37147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7925" y="1571625"/>
              <a:ext cx="4248150" cy="371475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4572000" y="3356992"/>
              <a:ext cx="648072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19872" y="2191769"/>
              <a:ext cx="648072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12904" y="2269293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386045" y="3509721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①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sz="1400" dirty="0"/>
              <a:t>5) </a:t>
            </a:r>
            <a:r>
              <a:rPr lang="en-US" altLang="ko-KR" sz="1400" dirty="0">
                <a:solidFill>
                  <a:srgbClr val="0000CC"/>
                </a:solidFill>
              </a:rPr>
              <a:t>[</a:t>
            </a:r>
            <a:r>
              <a:rPr lang="ko-KR" altLang="en-US" sz="1400" dirty="0">
                <a:solidFill>
                  <a:srgbClr val="0000CC"/>
                </a:solidFill>
              </a:rPr>
              <a:t>내 컴퓨터</a:t>
            </a:r>
            <a:r>
              <a:rPr lang="en-US" altLang="ko-KR" sz="1400" dirty="0">
                <a:solidFill>
                  <a:srgbClr val="0000CC"/>
                </a:solidFill>
              </a:rPr>
              <a:t>] </a:t>
            </a:r>
            <a:r>
              <a:rPr lang="ko-KR" altLang="en-US" sz="1400" dirty="0">
                <a:solidFill>
                  <a:srgbClr val="0000CC"/>
                </a:solidFill>
              </a:rPr>
              <a:t>전체 용량 </a:t>
            </a:r>
            <a:r>
              <a:rPr lang="en-US" altLang="ko-KR" sz="1400" dirty="0"/>
              <a:t>= [</a:t>
            </a:r>
            <a:r>
              <a:rPr lang="ko-KR" altLang="en-US" sz="1400" dirty="0">
                <a:solidFill>
                  <a:srgbClr val="FF0000"/>
                </a:solidFill>
              </a:rPr>
              <a:t>내 컴퓨터</a:t>
            </a:r>
            <a:r>
              <a:rPr lang="en-US" altLang="ko-KR" sz="1400" dirty="0"/>
              <a:t>] </a:t>
            </a:r>
            <a:r>
              <a:rPr lang="ko-KR" altLang="en-US" sz="1400" dirty="0"/>
              <a:t>용량 </a:t>
            </a:r>
            <a:r>
              <a:rPr lang="en-US" altLang="ko-KR" sz="1400" dirty="0"/>
              <a:t>0MB + </a:t>
            </a:r>
            <a:r>
              <a:rPr lang="ko-KR" altLang="en-US" sz="1400" dirty="0"/>
              <a:t>하위 폴더 용량</a:t>
            </a:r>
            <a:r>
              <a:rPr lang="en-US" altLang="ko-KR" sz="1400" dirty="0"/>
              <a:t>([</a:t>
            </a:r>
            <a:r>
              <a:rPr lang="en-US" altLang="ko-KR" sz="1400" dirty="0">
                <a:solidFill>
                  <a:srgbClr val="FF0000"/>
                </a:solidFill>
              </a:rPr>
              <a:t>C:\</a:t>
            </a:r>
            <a:r>
              <a:rPr lang="en-US" altLang="ko-KR" sz="1400" dirty="0"/>
              <a:t>] </a:t>
            </a:r>
            <a:r>
              <a:rPr lang="ko-KR" altLang="en-US" sz="1400" dirty="0"/>
              <a:t>전체 용량 </a:t>
            </a:r>
            <a:r>
              <a:rPr lang="en-US" altLang="ko-KR" sz="1400" dirty="0"/>
              <a:t>317MB</a:t>
            </a:r>
            <a:br>
              <a:rPr lang="en-US" altLang="ko-KR" sz="1400" dirty="0"/>
            </a:br>
            <a:r>
              <a:rPr lang="en-US" altLang="ko-KR" sz="1400" dirty="0"/>
              <a:t>                                   + [</a:t>
            </a:r>
            <a:r>
              <a:rPr lang="en-US" altLang="ko-KR" sz="1400" dirty="0">
                <a:solidFill>
                  <a:srgbClr val="FF0000"/>
                </a:solidFill>
              </a:rPr>
              <a:t>D:\</a:t>
            </a:r>
            <a:r>
              <a:rPr lang="en-US" altLang="ko-KR" sz="1400" dirty="0"/>
              <a:t>] </a:t>
            </a:r>
            <a:r>
              <a:rPr lang="ko-KR" altLang="en-US" sz="1400" dirty="0"/>
              <a:t>전체 용량 </a:t>
            </a:r>
            <a:r>
              <a:rPr lang="en-US" altLang="ko-KR" sz="1400" dirty="0"/>
              <a:t>293MB) = 0MB+(317MB+293MB) = </a:t>
            </a:r>
            <a:r>
              <a:rPr lang="en-US" altLang="ko-KR" sz="1400" dirty="0">
                <a:solidFill>
                  <a:srgbClr val="FF0000"/>
                </a:solidFill>
              </a:rPr>
              <a:t>610</a:t>
            </a:r>
            <a:r>
              <a:rPr lang="en-US" altLang="ko-KR" sz="1400" dirty="0"/>
              <a:t>MB</a:t>
            </a:r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501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이진 트리의 순회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72816"/>
            <a:ext cx="7540327" cy="43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63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/>
              <a:t>이진 트리의 후위 순회를 이용해 폴더 용량 계산 프로그램 </a:t>
            </a:r>
            <a:r>
              <a:rPr lang="en-US" altLang="ko-KR"/>
              <a:t>: </a:t>
            </a:r>
            <a:r>
              <a:rPr lang="ko-KR" altLang="en-US">
                <a:solidFill>
                  <a:srgbClr val="0070C0"/>
                </a:solidFill>
              </a:rPr>
              <a:t>교재 </a:t>
            </a:r>
            <a:r>
              <a:rPr lang="en-US" altLang="ko-KR">
                <a:solidFill>
                  <a:srgbClr val="0070C0"/>
                </a:solidFill>
              </a:rPr>
              <a:t>340p</a:t>
            </a:r>
            <a:endParaRPr lang="ko-KR" altLang="en-US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이진 트리의 순회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41443"/>
            <a:ext cx="32099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67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스레드 이진 트리</a:t>
            </a:r>
            <a:r>
              <a:rPr lang="en-US" altLang="ko-KR" baseline="30000" dirty="0"/>
              <a:t>Thread Binary Tree</a:t>
            </a:r>
            <a:endParaRPr lang="en-US" altLang="ko-KR" dirty="0"/>
          </a:p>
          <a:p>
            <a:pPr lvl="1"/>
            <a:r>
              <a:rPr lang="ko-KR" altLang="en-US" dirty="0" err="1"/>
              <a:t>스레스</a:t>
            </a:r>
            <a:r>
              <a:rPr lang="ko-KR" altLang="en-US" dirty="0"/>
              <a:t> </a:t>
            </a:r>
            <a:r>
              <a:rPr lang="ko-KR" altLang="en-US" dirty="0" err="1"/>
              <a:t>이진트리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재귀호출</a:t>
            </a:r>
            <a:r>
              <a:rPr lang="ko-KR" altLang="en-US" dirty="0"/>
              <a:t> 없이 순회할 수 있도록 수정한 이진 트리</a:t>
            </a:r>
            <a:endParaRPr lang="en-US" altLang="ko-KR" dirty="0"/>
          </a:p>
          <a:p>
            <a:pPr lvl="2"/>
            <a:r>
              <a:rPr lang="ko-KR" altLang="en-US" dirty="0"/>
              <a:t>재귀호출 방식은 알고리즘이나 함수 구현은 간단하지만</a:t>
            </a:r>
            <a:r>
              <a:rPr lang="en-US" altLang="ko-KR" dirty="0"/>
              <a:t>, </a:t>
            </a:r>
            <a:r>
              <a:rPr lang="ko-KR" altLang="en-US" dirty="0"/>
              <a:t>수행 성능 측면에</a:t>
            </a:r>
            <a:endParaRPr lang="en-US" altLang="ko-KR" dirty="0"/>
          </a:p>
          <a:p>
            <a:pPr marL="627062" lvl="2" indent="0">
              <a:buNone/>
            </a:pPr>
            <a:r>
              <a:rPr lang="ko-KR" altLang="en-US" dirty="0"/>
              <a:t>  서는 시스템 </a:t>
            </a:r>
            <a:r>
              <a:rPr lang="ko-KR" altLang="en-US" dirty="0" err="1"/>
              <a:t>스택을</a:t>
            </a:r>
            <a:r>
              <a:rPr lang="ko-KR" altLang="en-US" dirty="0"/>
              <a:t> 사용하면서 호출과 복귀를 관리해야 하고 이진 </a:t>
            </a:r>
            <a:r>
              <a:rPr lang="ko-KR" altLang="en-US" dirty="0" err="1"/>
              <a:t>트리의</a:t>
            </a:r>
            <a:endParaRPr lang="en-US" altLang="ko-KR" dirty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 하위 레벨로 내려갈수록 재귀호출 깊이가 깊어지므로 비효율적임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 err="1">
                <a:solidFill>
                  <a:srgbClr val="0000CC"/>
                </a:solidFill>
              </a:rPr>
              <a:t>스레드</a:t>
            </a:r>
            <a:r>
              <a:rPr lang="en-US" altLang="ko-KR" dirty="0">
                <a:solidFill>
                  <a:srgbClr val="0000CC"/>
                </a:solidFill>
              </a:rPr>
              <a:t>(Thread)</a:t>
            </a:r>
          </a:p>
          <a:p>
            <a:pPr lvl="3"/>
            <a:r>
              <a:rPr lang="ko-KR" altLang="en-US" dirty="0" err="1"/>
              <a:t>스레드</a:t>
            </a:r>
            <a:r>
              <a:rPr lang="ko-KR" altLang="en-US" dirty="0"/>
              <a:t> 이진 </a:t>
            </a:r>
            <a:r>
              <a:rPr lang="ko-KR" altLang="en-US" dirty="0" err="1"/>
              <a:t>트리에서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자식 </a:t>
            </a:r>
            <a:r>
              <a:rPr lang="ko-KR" altLang="en-US" dirty="0" err="1">
                <a:solidFill>
                  <a:srgbClr val="0000CC"/>
                </a:solidFill>
              </a:rPr>
              <a:t>노드가</a:t>
            </a:r>
            <a:r>
              <a:rPr lang="ko-KR" altLang="en-US" dirty="0">
                <a:solidFill>
                  <a:srgbClr val="0000CC"/>
                </a:solidFill>
              </a:rPr>
              <a:t> 없는 경우 </a:t>
            </a:r>
            <a:r>
              <a:rPr lang="ko-KR" altLang="en-US" dirty="0"/>
              <a:t>링크 필드를 </a:t>
            </a:r>
            <a:r>
              <a:rPr lang="ko-KR" altLang="en-US" dirty="0">
                <a:solidFill>
                  <a:srgbClr val="FF0000"/>
                </a:solidFill>
              </a:rPr>
              <a:t>널 포인터 대신 </a:t>
            </a:r>
            <a:r>
              <a:rPr lang="ko-KR" altLang="en-US" dirty="0"/>
              <a:t>순회</a:t>
            </a:r>
            <a:endParaRPr lang="en-US" altLang="ko-KR" dirty="0"/>
          </a:p>
          <a:p>
            <a:pPr marL="895350" lvl="3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 순서상의 다른 </a:t>
            </a:r>
            <a:r>
              <a:rPr lang="ko-KR" altLang="en-US" dirty="0" err="1"/>
              <a:t>노드를</a:t>
            </a:r>
            <a:r>
              <a:rPr lang="ko-KR" altLang="en-US" dirty="0"/>
              <a:t> 가리키도록 설정</a:t>
            </a:r>
            <a:r>
              <a:rPr lang="en-US" altLang="ko-KR" dirty="0"/>
              <a:t>. </a:t>
            </a:r>
            <a:r>
              <a:rPr lang="ko-KR" altLang="en-US" dirty="0"/>
              <a:t>이런 링크 필드를 </a:t>
            </a:r>
            <a:r>
              <a:rPr lang="ko-KR" altLang="en-US" dirty="0" err="1">
                <a:solidFill>
                  <a:srgbClr val="0000CC"/>
                </a:solidFill>
              </a:rPr>
              <a:t>스레드</a:t>
            </a:r>
            <a:r>
              <a:rPr lang="ko-KR" altLang="en-US" dirty="0" err="1"/>
              <a:t>라</a:t>
            </a:r>
            <a:r>
              <a:rPr lang="ko-KR" altLang="en-US" dirty="0"/>
              <a:t> 함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501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이진 트리의 순회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927000" y="857160"/>
              <a:ext cx="7150680" cy="114336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7640" y="847800"/>
                <a:ext cx="7169400" cy="116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3842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/>
            <a:r>
              <a:rPr lang="ko-KR" altLang="en-US" dirty="0"/>
              <a:t>길동의 자식 </a:t>
            </a:r>
            <a:r>
              <a:rPr lang="en-US" altLang="ko-KR" dirty="0">
                <a:latin typeface="Times New Roman" panose="02020603050405020304" pitchFamily="18" charset="0"/>
              </a:rPr>
              <a:t>–</a:t>
            </a:r>
            <a:r>
              <a:rPr lang="en-US" altLang="ko-KR" dirty="0"/>
              <a:t> </a:t>
            </a:r>
            <a:r>
              <a:rPr lang="ko-KR" altLang="en-US" dirty="0"/>
              <a:t>진호</a:t>
            </a:r>
            <a:r>
              <a:rPr lang="en-US" altLang="ko-KR" dirty="0"/>
              <a:t>, </a:t>
            </a:r>
            <a:r>
              <a:rPr lang="ko-KR" altLang="en-US" dirty="0"/>
              <a:t>영주</a:t>
            </a:r>
            <a:r>
              <a:rPr lang="en-US" altLang="ko-KR" dirty="0"/>
              <a:t>, </a:t>
            </a:r>
            <a:r>
              <a:rPr lang="ko-KR" altLang="en-US" dirty="0"/>
              <a:t>성호</a:t>
            </a:r>
          </a:p>
          <a:p>
            <a:pPr lvl="2" eaLnBrk="1" hangingPunct="1"/>
            <a:r>
              <a:rPr lang="ko-KR" altLang="en-US" dirty="0"/>
              <a:t>진호</a:t>
            </a:r>
            <a:r>
              <a:rPr lang="en-US" altLang="ko-KR" dirty="0"/>
              <a:t>, </a:t>
            </a:r>
            <a:r>
              <a:rPr lang="ko-KR" altLang="en-US" dirty="0"/>
              <a:t>영주</a:t>
            </a:r>
            <a:r>
              <a:rPr lang="en-US" altLang="ko-KR" dirty="0"/>
              <a:t>, </a:t>
            </a:r>
            <a:r>
              <a:rPr lang="ko-KR" altLang="en-US" dirty="0"/>
              <a:t>성호의 부모 </a:t>
            </a:r>
            <a:r>
              <a:rPr lang="en-US" altLang="ko-KR" dirty="0">
                <a:latin typeface="Times New Roman" panose="02020603050405020304" pitchFamily="18" charset="0"/>
              </a:rPr>
              <a:t>–</a:t>
            </a:r>
            <a:r>
              <a:rPr lang="en-US" altLang="ko-KR" dirty="0"/>
              <a:t> </a:t>
            </a:r>
            <a:r>
              <a:rPr lang="ko-KR" altLang="en-US" dirty="0"/>
              <a:t>길동</a:t>
            </a:r>
          </a:p>
          <a:p>
            <a:pPr lvl="2" eaLnBrk="1" hangingPunct="1"/>
            <a:r>
              <a:rPr lang="ko-KR" altLang="en-US" dirty="0"/>
              <a:t>같은 부모의 자식들끼리는 형제관계</a:t>
            </a:r>
          </a:p>
          <a:p>
            <a:pPr lvl="3" eaLnBrk="1" hangingPunct="1"/>
            <a:r>
              <a:rPr lang="ko-KR" altLang="en-US" dirty="0"/>
              <a:t>진호</a:t>
            </a:r>
            <a:r>
              <a:rPr lang="en-US" altLang="ko-KR" dirty="0"/>
              <a:t>, </a:t>
            </a:r>
            <a:r>
              <a:rPr lang="ko-KR" altLang="en-US" dirty="0"/>
              <a:t>영주</a:t>
            </a:r>
            <a:r>
              <a:rPr lang="en-US" altLang="ko-KR" dirty="0"/>
              <a:t>, </a:t>
            </a:r>
            <a:r>
              <a:rPr lang="ko-KR" altLang="en-US" dirty="0"/>
              <a:t>성호는 형제관계</a:t>
            </a:r>
          </a:p>
          <a:p>
            <a:pPr lvl="2" eaLnBrk="1" hangingPunct="1"/>
            <a:r>
              <a:rPr lang="ko-KR" altLang="en-US" dirty="0">
                <a:solidFill>
                  <a:srgbClr val="0000CC"/>
                </a:solidFill>
              </a:rPr>
              <a:t>조상</a:t>
            </a:r>
            <a:r>
              <a:rPr lang="ko-KR" altLang="en-US" dirty="0"/>
              <a:t> </a:t>
            </a:r>
            <a:r>
              <a:rPr lang="en-US" altLang="ko-KR" dirty="0">
                <a:latin typeface="Times New Roman" panose="02020603050405020304" pitchFamily="18" charset="0"/>
              </a:rPr>
              <a:t>–</a:t>
            </a:r>
            <a:r>
              <a:rPr lang="en-US" altLang="ko-KR" dirty="0"/>
              <a:t> </a:t>
            </a:r>
            <a:r>
              <a:rPr lang="ko-KR" altLang="en-US" dirty="0"/>
              <a:t>자신과 연결된 선을 따라 올라가면서 만나는 사람들</a:t>
            </a:r>
          </a:p>
          <a:p>
            <a:pPr lvl="3" eaLnBrk="1" hangingPunct="1"/>
            <a:r>
              <a:rPr lang="ko-KR" altLang="en-US" dirty="0"/>
              <a:t>수영의 조상 </a:t>
            </a:r>
            <a:r>
              <a:rPr lang="en-US" altLang="ko-KR" dirty="0"/>
              <a:t>: </a:t>
            </a:r>
            <a:r>
              <a:rPr lang="ko-KR" altLang="en-US" dirty="0"/>
              <a:t>상범</a:t>
            </a:r>
            <a:r>
              <a:rPr lang="en-US" altLang="ko-KR" dirty="0"/>
              <a:t>, </a:t>
            </a:r>
            <a:r>
              <a:rPr lang="ko-KR" altLang="en-US" dirty="0"/>
              <a:t>진호</a:t>
            </a:r>
            <a:r>
              <a:rPr lang="en-US" altLang="ko-KR" dirty="0"/>
              <a:t>, </a:t>
            </a:r>
            <a:r>
              <a:rPr lang="ko-KR" altLang="en-US" dirty="0"/>
              <a:t>길동</a:t>
            </a:r>
          </a:p>
          <a:p>
            <a:pPr lvl="2" eaLnBrk="1" hangingPunct="1"/>
            <a:r>
              <a:rPr lang="ko-KR" altLang="en-US" dirty="0">
                <a:solidFill>
                  <a:srgbClr val="0000CC"/>
                </a:solidFill>
              </a:rPr>
              <a:t>자손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자신과 연결된 선을 따라 내려가면서 만나는 사람들</a:t>
            </a:r>
          </a:p>
          <a:p>
            <a:pPr lvl="3" eaLnBrk="1" hangingPunct="1"/>
            <a:r>
              <a:rPr lang="ko-KR" altLang="en-US" dirty="0"/>
              <a:t>진호의 자손 </a:t>
            </a:r>
            <a:r>
              <a:rPr lang="en-US" altLang="ko-KR" dirty="0"/>
              <a:t>: </a:t>
            </a:r>
            <a:r>
              <a:rPr lang="ko-KR" altLang="en-US" dirty="0"/>
              <a:t>상원</a:t>
            </a:r>
            <a:r>
              <a:rPr lang="en-US" altLang="ko-KR" dirty="0"/>
              <a:t>, </a:t>
            </a:r>
            <a:r>
              <a:rPr lang="ko-KR" altLang="en-US" dirty="0"/>
              <a:t>상범</a:t>
            </a:r>
            <a:r>
              <a:rPr lang="en-US" altLang="ko-KR" dirty="0"/>
              <a:t>, </a:t>
            </a:r>
            <a:r>
              <a:rPr lang="ko-KR" altLang="en-US" dirty="0"/>
              <a:t>수영</a:t>
            </a:r>
            <a:r>
              <a:rPr lang="en-US" altLang="ko-KR" dirty="0"/>
              <a:t>, </a:t>
            </a:r>
            <a:r>
              <a:rPr lang="ko-KR" altLang="en-US" dirty="0"/>
              <a:t>수철</a:t>
            </a:r>
          </a:p>
          <a:p>
            <a:pPr lvl="2"/>
            <a:r>
              <a:rPr lang="ko-KR" altLang="en-US" dirty="0"/>
              <a:t>가계도의 시작</a:t>
            </a:r>
            <a:r>
              <a:rPr lang="en-US" altLang="ko-KR" dirty="0"/>
              <a:t>(</a:t>
            </a:r>
            <a:r>
              <a:rPr lang="ko-KR" altLang="en-US" dirty="0"/>
              <a:t>루트</a:t>
            </a:r>
            <a:r>
              <a:rPr lang="en-US" altLang="ko-KR" dirty="0"/>
              <a:t>)</a:t>
            </a:r>
            <a:r>
              <a:rPr lang="ko-KR" altLang="en-US" dirty="0"/>
              <a:t>인 길동이를 </a:t>
            </a:r>
            <a:r>
              <a:rPr lang="en-US" altLang="ko-KR" dirty="0">
                <a:solidFill>
                  <a:srgbClr val="0000CC"/>
                </a:solidFill>
              </a:rPr>
              <a:t>0</a:t>
            </a:r>
            <a:r>
              <a:rPr lang="ko-KR" altLang="en-US" dirty="0">
                <a:solidFill>
                  <a:srgbClr val="0000CC"/>
                </a:solidFill>
              </a:rPr>
              <a:t>세대</a:t>
            </a:r>
            <a:r>
              <a:rPr lang="en-US" altLang="ko-KR" dirty="0"/>
              <a:t>(</a:t>
            </a:r>
            <a:r>
              <a:rPr lang="ko-KR" altLang="en-US" dirty="0"/>
              <a:t>레벨 </a:t>
            </a:r>
            <a:r>
              <a:rPr lang="en-US" altLang="ko-KR" dirty="0"/>
              <a:t>0),</a:t>
            </a:r>
            <a:r>
              <a:rPr lang="ko-KR" altLang="en-US" dirty="0"/>
              <a:t> 길동이 자식들은 </a:t>
            </a:r>
            <a:r>
              <a:rPr lang="en-US" altLang="ko-KR" dirty="0">
                <a:solidFill>
                  <a:srgbClr val="0000CC"/>
                </a:solidFill>
              </a:rPr>
              <a:t>1</a:t>
            </a:r>
            <a:r>
              <a:rPr lang="ko-KR" altLang="en-US" dirty="0">
                <a:solidFill>
                  <a:srgbClr val="0000CC"/>
                </a:solidFill>
              </a:rPr>
              <a:t>세대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레벨 </a:t>
            </a:r>
            <a:r>
              <a:rPr lang="en-US" altLang="ko-KR" dirty="0"/>
              <a:t>1), </a:t>
            </a:r>
            <a:r>
              <a:rPr lang="ko-KR" altLang="en-US" dirty="0"/>
              <a:t>그 다음 자식들은 </a:t>
            </a:r>
            <a:r>
              <a:rPr lang="en-US" altLang="ko-KR" dirty="0">
                <a:solidFill>
                  <a:srgbClr val="0000CC"/>
                </a:solidFill>
              </a:rPr>
              <a:t>2</a:t>
            </a:r>
            <a:r>
              <a:rPr lang="ko-KR" altLang="en-US" dirty="0">
                <a:solidFill>
                  <a:srgbClr val="0000CC"/>
                </a:solidFill>
              </a:rPr>
              <a:t>세대</a:t>
            </a:r>
            <a:r>
              <a:rPr lang="en-US" altLang="ko-KR" dirty="0"/>
              <a:t>(</a:t>
            </a:r>
            <a:r>
              <a:rPr lang="ko-KR" altLang="en-US" dirty="0"/>
              <a:t>레벨 </a:t>
            </a:r>
            <a:r>
              <a:rPr lang="en-US" altLang="ko-KR" dirty="0"/>
              <a:t>2), </a:t>
            </a:r>
            <a:r>
              <a:rPr lang="ko-KR" altLang="en-US" dirty="0"/>
              <a:t>그 다음 자식들은 </a:t>
            </a:r>
            <a:r>
              <a:rPr lang="en-US" altLang="ko-KR" dirty="0">
                <a:solidFill>
                  <a:srgbClr val="0000CC"/>
                </a:solidFill>
              </a:rPr>
              <a:t>3</a:t>
            </a:r>
            <a:r>
              <a:rPr lang="ko-KR" altLang="en-US" dirty="0">
                <a:solidFill>
                  <a:srgbClr val="0000CC"/>
                </a:solidFill>
              </a:rPr>
              <a:t>세대</a:t>
            </a:r>
            <a:r>
              <a:rPr lang="en-US" altLang="ko-KR" dirty="0"/>
              <a:t>(</a:t>
            </a:r>
            <a:r>
              <a:rPr lang="ko-KR" altLang="en-US" dirty="0"/>
              <a:t>레벨 </a:t>
            </a:r>
            <a:r>
              <a:rPr lang="en-US" altLang="ko-KR" dirty="0"/>
              <a:t>3)</a:t>
            </a:r>
          </a:p>
          <a:p>
            <a:pPr lvl="2"/>
            <a:r>
              <a:rPr lang="ko-KR" altLang="en-US" dirty="0"/>
              <a:t>가족 구성원 누구든지 분가하여 독립된 가계를 이룰 수 있음</a:t>
            </a:r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트리의</a:t>
            </a:r>
            <a:r>
              <a:rPr lang="ko-KR" altLang="en-US" dirty="0"/>
              <a:t> 이해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스레드</a:t>
            </a:r>
            <a:r>
              <a:rPr lang="ko-KR" altLang="en-US" dirty="0"/>
              <a:t> 이진 트리 </a:t>
            </a:r>
            <a:r>
              <a:rPr lang="ko-KR" altLang="en-US" dirty="0" err="1"/>
              <a:t>노드</a:t>
            </a:r>
            <a:endParaRPr lang="en-US" altLang="ko-KR" dirty="0"/>
          </a:p>
          <a:p>
            <a:pPr lvl="2"/>
            <a:r>
              <a:rPr lang="ko-KR" altLang="en-US" dirty="0"/>
              <a:t>이진 트리 </a:t>
            </a:r>
            <a:r>
              <a:rPr lang="ko-KR" altLang="en-US" dirty="0" err="1"/>
              <a:t>노드</a:t>
            </a:r>
            <a:r>
              <a:rPr lang="ko-KR" altLang="en-US" dirty="0"/>
              <a:t> 구조에 </a:t>
            </a:r>
            <a:r>
              <a:rPr lang="en-US" altLang="ko-KR" dirty="0" err="1"/>
              <a:t>isThread</a:t>
            </a:r>
            <a:r>
              <a:rPr lang="en-US" altLang="ko-KR" dirty="0"/>
              <a:t> </a:t>
            </a:r>
            <a:r>
              <a:rPr lang="ko-KR" altLang="en-US" dirty="0"/>
              <a:t>필드를 추가하여 정의</a:t>
            </a:r>
            <a:endParaRPr lang="en-US" altLang="ko-KR" dirty="0"/>
          </a:p>
          <a:p>
            <a:pPr lvl="2"/>
            <a:r>
              <a:rPr lang="en-US" altLang="ko-KR" dirty="0" err="1"/>
              <a:t>isThread</a:t>
            </a:r>
            <a:r>
              <a:rPr lang="en-US" altLang="ko-KR" dirty="0"/>
              <a:t> </a:t>
            </a:r>
            <a:r>
              <a:rPr lang="ko-KR" altLang="en-US" dirty="0"/>
              <a:t>필드는 링크 필드가 자식 노드에 대한 포인터인지 아니면 자식</a:t>
            </a:r>
            <a:br>
              <a:rPr lang="en-US" altLang="ko-KR" dirty="0"/>
            </a:br>
            <a:r>
              <a:rPr lang="ko-KR" altLang="en-US" dirty="0"/>
              <a:t>노드 대신 스레드가 저장되어 있는지 구별하기 위한 태그 필드</a:t>
            </a:r>
          </a:p>
        </p:txBody>
      </p:sp>
      <p:sp>
        <p:nvSpPr>
          <p:cNvPr id="501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이진 트리의 순회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54342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701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sz="1600" dirty="0">
                <a:solidFill>
                  <a:srgbClr val="FF0000"/>
                </a:solidFill>
              </a:rPr>
              <a:t>A*B-C/D</a:t>
            </a:r>
            <a:r>
              <a:rPr lang="en-US" altLang="ko-KR" sz="1600" dirty="0"/>
              <a:t> </a:t>
            </a:r>
            <a:r>
              <a:rPr lang="ko-KR" altLang="en-US" sz="1600" dirty="0"/>
              <a:t>수식</a:t>
            </a:r>
            <a:r>
              <a:rPr lang="ko-KR" altLang="en-US" sz="1600" dirty="0">
                <a:solidFill>
                  <a:schemeClr val="tx1"/>
                </a:solidFill>
              </a:rPr>
              <a:t>의</a:t>
            </a:r>
            <a:r>
              <a:rPr lang="ko-KR" altLang="en-US" sz="1600" dirty="0"/>
              <a:t> 이진 </a:t>
            </a:r>
            <a:r>
              <a:rPr lang="ko-KR" altLang="en-US" sz="1600" dirty="0" err="1"/>
              <a:t>트리</a:t>
            </a:r>
            <a:r>
              <a:rPr lang="ko-KR" altLang="en-US" sz="1600" dirty="0" err="1">
                <a:solidFill>
                  <a:schemeClr val="tx1"/>
                </a:solidFill>
              </a:rPr>
              <a:t>에서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중위 순회</a:t>
            </a:r>
            <a:r>
              <a:rPr lang="ko-KR" altLang="en-US" sz="1600" dirty="0">
                <a:solidFill>
                  <a:schemeClr val="tx1"/>
                </a:solidFill>
              </a:rPr>
              <a:t>를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한다면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왼쪽</a:t>
            </a:r>
            <a:r>
              <a:rPr lang="ko-KR" altLang="en-US" sz="1600" dirty="0"/>
              <a:t> 스레드</a:t>
            </a:r>
            <a:r>
              <a:rPr lang="ko-KR" altLang="en-US" sz="1600" dirty="0">
                <a:solidFill>
                  <a:schemeClr val="tx1"/>
                </a:solidFill>
              </a:rPr>
              <a:t>에는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선행자</a:t>
            </a:r>
            <a:r>
              <a:rPr lang="ko-KR" altLang="en-US" sz="1600" dirty="0" err="1">
                <a:solidFill>
                  <a:schemeClr val="tx1"/>
                </a:solidFill>
              </a:rPr>
              <a:t>를</a:t>
            </a:r>
            <a:br>
              <a:rPr lang="en-US" altLang="ko-KR" sz="1600" dirty="0"/>
            </a:br>
            <a:r>
              <a:rPr lang="ko-KR" altLang="en-US" sz="1600" dirty="0"/>
              <a:t>설정</a:t>
            </a:r>
            <a:r>
              <a:rPr lang="ko-KR" altLang="en-US" sz="1600" dirty="0">
                <a:solidFill>
                  <a:schemeClr val="tx1"/>
                </a:solidFill>
              </a:rPr>
              <a:t>하고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오른쪽</a:t>
            </a:r>
            <a:r>
              <a:rPr lang="ko-KR" altLang="en-US" sz="1600" dirty="0"/>
              <a:t> 스레드</a:t>
            </a:r>
            <a:r>
              <a:rPr lang="ko-KR" altLang="en-US" sz="1600" dirty="0">
                <a:solidFill>
                  <a:schemeClr val="tx1"/>
                </a:solidFill>
              </a:rPr>
              <a:t>에는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후속자</a:t>
            </a:r>
            <a:r>
              <a:rPr lang="ko-KR" altLang="en-US" sz="1600" dirty="0" err="1">
                <a:solidFill>
                  <a:schemeClr val="tx1"/>
                </a:solidFill>
              </a:rPr>
              <a:t>를</a:t>
            </a:r>
            <a:r>
              <a:rPr lang="ko-KR" altLang="en-US" sz="1600" dirty="0"/>
              <a:t> 설정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FF0000"/>
                </a:solidFill>
              </a:rPr>
              <a:t>중위 순회 </a:t>
            </a:r>
            <a:r>
              <a:rPr lang="ko-KR" altLang="en-US" sz="1600" dirty="0"/>
              <a:t>경로</a:t>
            </a:r>
            <a:r>
              <a:rPr lang="ko-KR" altLang="en-US" sz="1600" dirty="0">
                <a:solidFill>
                  <a:schemeClr val="tx1"/>
                </a:solidFill>
              </a:rPr>
              <a:t>가</a:t>
            </a:r>
            <a:br>
              <a:rPr lang="en-US" altLang="ko-KR" sz="1600" dirty="0"/>
            </a:b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A</a:t>
            </a:r>
            <a:r>
              <a:rPr lang="en-US" altLang="ko-KR" sz="1600" dirty="0"/>
              <a:t> → </a:t>
            </a:r>
            <a:r>
              <a:rPr lang="en-US" altLang="ko-KR" sz="1600" dirty="0">
                <a:solidFill>
                  <a:srgbClr val="FF0000"/>
                </a:solidFill>
              </a:rPr>
              <a:t>*</a:t>
            </a:r>
            <a:r>
              <a:rPr lang="en-US" altLang="ko-KR" sz="1600" dirty="0"/>
              <a:t> → </a:t>
            </a:r>
            <a:r>
              <a:rPr lang="en-US" altLang="ko-KR" sz="1600" dirty="0">
                <a:solidFill>
                  <a:srgbClr val="FF0000"/>
                </a:solidFill>
              </a:rPr>
              <a:t>B</a:t>
            </a:r>
            <a:r>
              <a:rPr lang="en-US" altLang="ko-KR" sz="1600" dirty="0"/>
              <a:t> → </a:t>
            </a:r>
            <a:r>
              <a:rPr lang="en-US" altLang="ko-KR" sz="1600" dirty="0">
                <a:solidFill>
                  <a:srgbClr val="FF0000"/>
                </a:solidFill>
              </a:rPr>
              <a:t>-</a:t>
            </a:r>
            <a:r>
              <a:rPr lang="en-US" altLang="ko-KR" sz="1600" dirty="0"/>
              <a:t> → </a:t>
            </a:r>
            <a:r>
              <a:rPr lang="en-US" altLang="ko-KR" sz="1600" dirty="0">
                <a:solidFill>
                  <a:srgbClr val="FF0000"/>
                </a:solidFill>
              </a:rPr>
              <a:t>C</a:t>
            </a:r>
            <a:r>
              <a:rPr lang="en-US" altLang="ko-KR" sz="1600" dirty="0"/>
              <a:t> → </a:t>
            </a:r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en-US" altLang="ko-KR" sz="1600" dirty="0"/>
              <a:t> → </a:t>
            </a:r>
            <a:r>
              <a:rPr lang="en-US" altLang="ko-KR" sz="1600" dirty="0">
                <a:solidFill>
                  <a:srgbClr val="FF0000"/>
                </a:solidFill>
              </a:rPr>
              <a:t>D</a:t>
            </a:r>
            <a:r>
              <a:rPr lang="ko-KR" altLang="en-US" sz="1600" dirty="0">
                <a:solidFill>
                  <a:schemeClr val="tx1"/>
                </a:solidFill>
              </a:rPr>
              <a:t>이므로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B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선행자</a:t>
            </a:r>
            <a:r>
              <a:rPr lang="ko-KR" altLang="en-US" sz="1600" dirty="0" err="1">
                <a:solidFill>
                  <a:schemeClr val="tx1"/>
                </a:solidFill>
              </a:rPr>
              <a:t>는</a:t>
            </a:r>
            <a:r>
              <a:rPr lang="ko-KR" altLang="en-US" sz="1600" dirty="0"/>
              <a:t> ‘</a:t>
            </a:r>
            <a:r>
              <a:rPr lang="ko-KR" altLang="en-US" sz="1600" dirty="0">
                <a:solidFill>
                  <a:srgbClr val="FF0000"/>
                </a:solidFill>
              </a:rPr>
              <a:t>*</a:t>
            </a:r>
            <a:r>
              <a:rPr lang="ko-KR" altLang="en-US" sz="1600" dirty="0"/>
              <a:t>’</a:t>
            </a:r>
            <a:r>
              <a:rPr lang="ko-KR" altLang="en-US" sz="1600" dirty="0">
                <a:solidFill>
                  <a:schemeClr val="tx1"/>
                </a:solidFill>
              </a:rPr>
              <a:t>이고</a:t>
            </a:r>
            <a:r>
              <a:rPr lang="ko-KR" altLang="en-US" sz="1600" dirty="0"/>
              <a:t> </a:t>
            </a:r>
            <a:r>
              <a:rPr lang="en-US" altLang="ko-KR" sz="1600" dirty="0"/>
              <a:t>B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후속자는</a:t>
            </a:r>
            <a:r>
              <a:rPr lang="ko-KR" altLang="en-US" sz="1600" dirty="0"/>
              <a:t> ‘</a:t>
            </a:r>
            <a:r>
              <a:rPr lang="en-US" altLang="ko-KR" sz="1600" dirty="0">
                <a:solidFill>
                  <a:srgbClr val="FF0000"/>
                </a:solidFill>
              </a:rPr>
              <a:t>-</a:t>
            </a:r>
            <a:r>
              <a:rPr lang="en-US" altLang="ko-KR" sz="1600" dirty="0"/>
              <a:t>’</a:t>
            </a:r>
            <a:r>
              <a:rPr lang="ko-KR" altLang="en-US" sz="1600" dirty="0"/>
              <a:t>임</a:t>
            </a:r>
            <a:endParaRPr lang="en-US" altLang="ko-KR" sz="1600" dirty="0"/>
          </a:p>
          <a:p>
            <a:pPr lvl="1"/>
            <a:endParaRPr lang="ko-KR" altLang="en-US" dirty="0"/>
          </a:p>
        </p:txBody>
      </p:sp>
      <p:sp>
        <p:nvSpPr>
          <p:cNvPr id="501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이진 트리의 순회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0888"/>
            <a:ext cx="5848350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599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순회를 위해서 </a:t>
            </a:r>
            <a:r>
              <a:rPr lang="ko-KR" altLang="en-US" dirty="0" err="1">
                <a:solidFill>
                  <a:srgbClr val="FF0000"/>
                </a:solidFill>
              </a:rPr>
              <a:t>후속자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정보</a:t>
            </a:r>
            <a:r>
              <a:rPr lang="ko-KR" altLang="en-US" dirty="0"/>
              <a:t>만 필요한 경우에는 </a:t>
            </a:r>
            <a:r>
              <a:rPr lang="ko-KR" altLang="en-US" dirty="0">
                <a:solidFill>
                  <a:srgbClr val="0000CC"/>
                </a:solidFill>
              </a:rPr>
              <a:t>오른쪽 링크 </a:t>
            </a:r>
            <a:r>
              <a:rPr lang="ko-KR" altLang="en-US" dirty="0"/>
              <a:t>필드만 </a:t>
            </a:r>
            <a:br>
              <a:rPr lang="en-US" altLang="ko-KR" dirty="0"/>
            </a:br>
            <a:r>
              <a:rPr lang="ko-KR" altLang="en-US" dirty="0"/>
              <a:t>스레드로 사용하는 스레드 이진 트리를 사용할 수 있음</a:t>
            </a:r>
          </a:p>
        </p:txBody>
      </p:sp>
      <p:sp>
        <p:nvSpPr>
          <p:cNvPr id="501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이진 트리의 순회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2105025"/>
            <a:ext cx="57531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12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/>
              <a:t>스레드 이진 트리 구현하기 프로그램 </a:t>
            </a:r>
            <a:r>
              <a:rPr lang="en-US" altLang="ko-KR"/>
              <a:t>: </a:t>
            </a:r>
            <a:r>
              <a:rPr lang="ko-KR" altLang="en-US">
                <a:solidFill>
                  <a:srgbClr val="0070C0"/>
                </a:solidFill>
              </a:rPr>
              <a:t>교재 </a:t>
            </a:r>
            <a:r>
              <a:rPr lang="en-US" altLang="ko-KR">
                <a:solidFill>
                  <a:srgbClr val="0070C0"/>
                </a:solidFill>
              </a:rPr>
              <a:t>343p</a:t>
            </a:r>
            <a:endParaRPr lang="ko-KR" altLang="en-US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이진 탐색 트리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51149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64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이진 </a:t>
            </a:r>
            <a:r>
              <a:rPr lang="ko-KR" altLang="en-US" dirty="0">
                <a:solidFill>
                  <a:srgbClr val="FF0000"/>
                </a:solidFill>
              </a:rPr>
              <a:t>탐색</a:t>
            </a:r>
            <a:r>
              <a:rPr lang="ko-KR" altLang="en-US" dirty="0"/>
              <a:t> 트리</a:t>
            </a:r>
            <a:r>
              <a:rPr lang="en-US" altLang="ko-KR" baseline="30000" dirty="0"/>
              <a:t>binary search tree</a:t>
            </a:r>
            <a:endParaRPr lang="en-US" altLang="ko-KR" dirty="0"/>
          </a:p>
          <a:p>
            <a:pPr lvl="1" eaLnBrk="1" hangingPunct="1">
              <a:lnSpc>
                <a:spcPct val="100000"/>
              </a:lnSpc>
              <a:defRPr/>
            </a:pPr>
            <a:r>
              <a:rPr lang="ko-KR" altLang="en-US" dirty="0"/>
              <a:t>이진 </a:t>
            </a:r>
            <a:r>
              <a:rPr lang="ko-KR" altLang="en-US" dirty="0" err="1"/>
              <a:t>트리</a:t>
            </a:r>
            <a:r>
              <a:rPr lang="ko-KR" altLang="en-US" dirty="0" err="1">
                <a:solidFill>
                  <a:schemeClr val="tx1"/>
                </a:solidFill>
              </a:rPr>
              <a:t>를</a:t>
            </a:r>
            <a:r>
              <a:rPr lang="ko-KR" altLang="en-US" dirty="0"/>
              <a:t> 탐색용 자료구조</a:t>
            </a:r>
            <a:r>
              <a:rPr lang="ko-KR" altLang="en-US" dirty="0">
                <a:solidFill>
                  <a:schemeClr val="tx1"/>
                </a:solidFill>
              </a:rPr>
              <a:t>로</a:t>
            </a:r>
            <a:r>
              <a:rPr lang="ko-KR" altLang="en-US" dirty="0"/>
              <a:t> 사용</a:t>
            </a:r>
            <a:r>
              <a:rPr lang="ko-KR" altLang="en-US" dirty="0">
                <a:solidFill>
                  <a:schemeClr val="tx1"/>
                </a:solidFill>
              </a:rPr>
              <a:t>하기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위해</a:t>
            </a:r>
            <a:r>
              <a:rPr lang="ko-KR" altLang="en-US" dirty="0"/>
              <a:t> 원소 크기</a:t>
            </a:r>
            <a:r>
              <a:rPr lang="ko-KR" altLang="en-US" dirty="0">
                <a:solidFill>
                  <a:schemeClr val="tx1"/>
                </a:solidFill>
              </a:rPr>
              <a:t>에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따라</a:t>
            </a:r>
            <a:r>
              <a:rPr lang="ko-KR" altLang="en-US" dirty="0"/>
              <a:t> </a:t>
            </a:r>
            <a:r>
              <a:rPr lang="ko-KR" altLang="en-US" dirty="0" err="1"/>
              <a:t>노드</a:t>
            </a:r>
            <a:r>
              <a:rPr lang="ko-KR" altLang="en-US" dirty="0"/>
              <a:t> 위치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정의</a:t>
            </a:r>
            <a:r>
              <a:rPr lang="ko-KR" altLang="en-US" dirty="0">
                <a:solidFill>
                  <a:schemeClr val="tx1"/>
                </a:solidFill>
              </a:rPr>
              <a:t>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것</a:t>
            </a:r>
          </a:p>
        </p:txBody>
      </p:sp>
      <p:sp>
        <p:nvSpPr>
          <p:cNvPr id="552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이진 탐색 트리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095" y="2127141"/>
            <a:ext cx="4104456" cy="3049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755576" y="2204864"/>
            <a:ext cx="3816424" cy="2199057"/>
            <a:chOff x="755576" y="2204864"/>
            <a:chExt cx="3816424" cy="219905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204864"/>
              <a:ext cx="3816424" cy="2199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" name="직선 연결선 3"/>
            <p:cNvCxnSpPr/>
            <p:nvPr/>
          </p:nvCxnSpPr>
          <p:spPr>
            <a:xfrm>
              <a:off x="1691680" y="2664344"/>
              <a:ext cx="1008112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131840" y="3068960"/>
              <a:ext cx="1008112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275856" y="3474720"/>
              <a:ext cx="1008112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2987824" y="3896480"/>
              <a:ext cx="1008112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608" y="3068960"/>
              <a:ext cx="792088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089368" y="3474720"/>
              <a:ext cx="792088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이진 </a:t>
            </a:r>
            <a:r>
              <a:rPr lang="ko-KR" altLang="en-US" dirty="0">
                <a:solidFill>
                  <a:srgbClr val="FF0000"/>
                </a:solidFill>
              </a:rPr>
              <a:t>탐색</a:t>
            </a:r>
            <a:r>
              <a:rPr lang="ko-KR" altLang="en-US" dirty="0"/>
              <a:t> </a:t>
            </a:r>
            <a:r>
              <a:rPr lang="ko-KR" altLang="en-US" dirty="0" err="1"/>
              <a:t>트리</a:t>
            </a:r>
            <a:r>
              <a:rPr lang="ko-KR" altLang="en-US" dirty="0" err="1">
                <a:solidFill>
                  <a:schemeClr val="tx1"/>
                </a:solidFill>
              </a:rPr>
              <a:t>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탐색 연산</a:t>
            </a:r>
          </a:p>
          <a:p>
            <a:pPr lvl="1" eaLnBrk="1" hangingPunct="1">
              <a:defRPr/>
            </a:pPr>
            <a:r>
              <a:rPr lang="ko-KR" altLang="en-US" dirty="0"/>
              <a:t>루트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r>
              <a:rPr lang="ko-KR" altLang="en-US" dirty="0"/>
              <a:t>시작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탐색</a:t>
            </a:r>
            <a:r>
              <a:rPr lang="ko-KR" altLang="en-US" dirty="0">
                <a:solidFill>
                  <a:schemeClr val="tx1"/>
                </a:solidFill>
              </a:rPr>
              <a:t>할</a:t>
            </a:r>
            <a:r>
              <a:rPr lang="ko-KR" altLang="en-US" dirty="0"/>
              <a:t> 키 값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루트 노드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키 값과 </a:t>
            </a:r>
            <a:r>
              <a:rPr lang="ko-KR" altLang="en-US" dirty="0">
                <a:solidFill>
                  <a:srgbClr val="FF0000"/>
                </a:solidFill>
              </a:rPr>
              <a:t>비교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sz="1600" dirty="0">
                <a:solidFill>
                  <a:srgbClr val="FF0000"/>
                </a:solidFill>
              </a:rPr>
              <a:t>- </a:t>
            </a:r>
            <a:r>
              <a:rPr lang="ko-KR" altLang="en-US" sz="1600" dirty="0">
                <a:solidFill>
                  <a:schemeClr val="tx1"/>
                </a:solidFill>
              </a:rPr>
              <a:t>비교 결과는 아래의 </a:t>
            </a: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가지 중 하나이다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lvl="2" eaLnBrk="1" hangingPunct="1">
              <a:defRPr/>
            </a:pPr>
            <a:r>
              <a:rPr lang="en-US" altLang="ko-KR" sz="1400" dirty="0"/>
              <a:t>(</a:t>
            </a:r>
            <a:r>
              <a:rPr lang="ko-KR" altLang="en-US" sz="1400" dirty="0">
                <a:solidFill>
                  <a:srgbClr val="0000CC"/>
                </a:solidFill>
              </a:rPr>
              <a:t>키 값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x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</a:t>
            </a:r>
            <a:r>
              <a:rPr lang="en-US" altLang="ko-KR" sz="1400" dirty="0"/>
              <a:t> </a:t>
            </a:r>
            <a:r>
              <a:rPr lang="ko-KR" altLang="en-US" sz="1400" dirty="0">
                <a:solidFill>
                  <a:srgbClr val="0000CC"/>
                </a:solidFill>
              </a:rPr>
              <a:t>루트</a:t>
            </a:r>
            <a:r>
              <a:rPr lang="ko-KR" altLang="en-US" sz="1400" dirty="0"/>
              <a:t> 노드의 키 값</a:t>
            </a:r>
            <a:r>
              <a:rPr lang="en-US" altLang="ko-KR" sz="1400" dirty="0"/>
              <a:t>)</a:t>
            </a:r>
            <a:r>
              <a:rPr lang="ko-KR" altLang="en-US" sz="1400" dirty="0"/>
              <a:t>인 경우 </a:t>
            </a:r>
            <a:r>
              <a:rPr lang="en-US" altLang="ko-KR" sz="1400" dirty="0"/>
              <a:t>: </a:t>
            </a:r>
            <a:r>
              <a:rPr lang="ko-KR" altLang="en-US" sz="1400" dirty="0"/>
              <a:t>원하는 원소를 찾았음으로 </a:t>
            </a:r>
            <a:r>
              <a:rPr lang="ko-KR" altLang="en-US" sz="1400" dirty="0">
                <a:solidFill>
                  <a:srgbClr val="0000CC"/>
                </a:solidFill>
              </a:rPr>
              <a:t>탐색 연산 성공 </a:t>
            </a:r>
            <a:r>
              <a:rPr lang="ko-KR" altLang="en-US" sz="1400" dirty="0"/>
              <a:t>	</a:t>
            </a:r>
          </a:p>
          <a:p>
            <a:pPr lvl="2" eaLnBrk="1" hangingPunct="1">
              <a:defRPr/>
            </a:pPr>
            <a:r>
              <a:rPr lang="en-US" altLang="ko-KR" sz="1400" dirty="0"/>
              <a:t>(</a:t>
            </a:r>
            <a:r>
              <a:rPr lang="ko-KR" altLang="en-US" sz="1400" dirty="0">
                <a:solidFill>
                  <a:srgbClr val="0000CC"/>
                </a:solidFill>
              </a:rPr>
              <a:t>키 값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x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&lt;</a:t>
            </a:r>
            <a:r>
              <a:rPr lang="en-US" altLang="ko-KR" sz="1400" dirty="0"/>
              <a:t> </a:t>
            </a:r>
            <a:r>
              <a:rPr lang="ko-KR" altLang="en-US" sz="1400" dirty="0">
                <a:solidFill>
                  <a:srgbClr val="0000CC"/>
                </a:solidFill>
              </a:rPr>
              <a:t>루트</a:t>
            </a:r>
            <a:r>
              <a:rPr lang="ko-KR" altLang="en-US" sz="1400" dirty="0"/>
              <a:t> 노드의 키 값</a:t>
            </a:r>
            <a:r>
              <a:rPr lang="en-US" altLang="ko-KR" sz="1400" dirty="0"/>
              <a:t>)</a:t>
            </a:r>
            <a:r>
              <a:rPr lang="ko-KR" altLang="en-US" sz="1400" dirty="0"/>
              <a:t>인 경우 </a:t>
            </a:r>
            <a:r>
              <a:rPr lang="en-US" altLang="ko-KR" sz="1400" dirty="0"/>
              <a:t>: </a:t>
            </a:r>
            <a:r>
              <a:rPr lang="ko-KR" altLang="en-US" sz="1400" dirty="0"/>
              <a:t>루트 노드의 </a:t>
            </a:r>
            <a:r>
              <a:rPr lang="ko-KR" altLang="en-US" sz="1400" dirty="0">
                <a:solidFill>
                  <a:srgbClr val="0000CC"/>
                </a:solidFill>
              </a:rPr>
              <a:t>왼쪽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0000CC"/>
                </a:solidFill>
              </a:rPr>
              <a:t>서브</a:t>
            </a:r>
            <a:r>
              <a:rPr lang="ko-KR" altLang="en-US" sz="1400" dirty="0"/>
              <a:t> 트리에 대해서</a:t>
            </a:r>
            <a:r>
              <a:rPr lang="en-US" altLang="ko-KR" sz="1400" dirty="0"/>
              <a:t> </a:t>
            </a:r>
            <a:r>
              <a:rPr lang="ko-KR" altLang="en-US" sz="1400" dirty="0">
                <a:solidFill>
                  <a:srgbClr val="0000CC"/>
                </a:solidFill>
              </a:rPr>
              <a:t>탐색연산 수행 </a:t>
            </a:r>
          </a:p>
          <a:p>
            <a:pPr lvl="2" eaLnBrk="1" hangingPunct="1">
              <a:defRPr/>
            </a:pPr>
            <a:r>
              <a:rPr lang="en-US" altLang="ko-KR" sz="1400" dirty="0"/>
              <a:t>(</a:t>
            </a:r>
            <a:r>
              <a:rPr lang="ko-KR" altLang="en-US" sz="1400" dirty="0">
                <a:solidFill>
                  <a:srgbClr val="0000CC"/>
                </a:solidFill>
              </a:rPr>
              <a:t>키 값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x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&gt;</a:t>
            </a:r>
            <a:r>
              <a:rPr lang="en-US" altLang="ko-KR" sz="1400" dirty="0"/>
              <a:t> </a:t>
            </a:r>
            <a:r>
              <a:rPr lang="ko-KR" altLang="en-US" sz="1400" dirty="0"/>
              <a:t>루트 노드의 키 값</a:t>
            </a:r>
            <a:r>
              <a:rPr lang="en-US" altLang="ko-KR" sz="1400" dirty="0"/>
              <a:t>)</a:t>
            </a:r>
            <a:r>
              <a:rPr lang="ko-KR" altLang="en-US" sz="1400" dirty="0"/>
              <a:t>인 경우 </a:t>
            </a:r>
            <a:r>
              <a:rPr lang="en-US" altLang="ko-KR" sz="1400" dirty="0"/>
              <a:t>: </a:t>
            </a:r>
            <a:r>
              <a:rPr lang="ko-KR" altLang="en-US" sz="1400" dirty="0"/>
              <a:t>루트 노드의 </a:t>
            </a:r>
            <a:r>
              <a:rPr lang="ko-KR" altLang="en-US" sz="1400" dirty="0">
                <a:solidFill>
                  <a:srgbClr val="0000CC"/>
                </a:solidFill>
              </a:rPr>
              <a:t>오른쪽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0000CC"/>
                </a:solidFill>
              </a:rPr>
              <a:t>서브</a:t>
            </a:r>
            <a:r>
              <a:rPr lang="ko-KR" altLang="en-US" sz="1400" dirty="0"/>
              <a:t> 트리에 대해서 </a:t>
            </a:r>
            <a:r>
              <a:rPr lang="ko-KR" altLang="en-US" sz="1400" dirty="0" err="1">
                <a:solidFill>
                  <a:srgbClr val="0000CC"/>
                </a:solidFill>
              </a:rPr>
              <a:t>탐색연산</a:t>
            </a:r>
            <a:r>
              <a:rPr lang="ko-KR" altLang="en-US" sz="1400" dirty="0">
                <a:solidFill>
                  <a:srgbClr val="0000CC"/>
                </a:solidFill>
              </a:rPr>
              <a:t> 수행</a:t>
            </a:r>
            <a:br>
              <a:rPr lang="en-US" altLang="ko-KR" sz="1400" dirty="0">
                <a:solidFill>
                  <a:srgbClr val="0000CC"/>
                </a:solidFill>
              </a:rPr>
            </a:br>
            <a:endParaRPr lang="ko-KR" altLang="en-US" sz="1400" dirty="0">
              <a:solidFill>
                <a:srgbClr val="0000CC"/>
              </a:solidFill>
            </a:endParaRPr>
          </a:p>
          <a:p>
            <a:pPr lvl="3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r>
              <a:rPr lang="ko-KR" altLang="en-US" dirty="0"/>
              <a:t>서브 트리</a:t>
            </a:r>
            <a:r>
              <a:rPr lang="ko-KR" altLang="en-US" dirty="0">
                <a:solidFill>
                  <a:schemeClr val="tx1"/>
                </a:solidFill>
              </a:rPr>
              <a:t>에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대해서</a:t>
            </a:r>
            <a:r>
              <a:rPr lang="ko-KR" altLang="en-US" dirty="0"/>
              <a:t> 순환적</a:t>
            </a:r>
            <a:r>
              <a:rPr lang="ko-KR" altLang="en-US" dirty="0">
                <a:solidFill>
                  <a:schemeClr val="tx1"/>
                </a:solidFill>
              </a:rPr>
              <a:t>으로</a:t>
            </a:r>
            <a:r>
              <a:rPr lang="ko-KR" altLang="en-US" dirty="0"/>
              <a:t> 탐색 연산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ko-KR" altLang="en-US" dirty="0"/>
              <a:t> 반복</a:t>
            </a: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이진 탐색 트리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005064"/>
            <a:ext cx="3600450" cy="77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124744"/>
            <a:ext cx="2808312" cy="1600007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7187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573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이진 탐색 트리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17" y="1340768"/>
            <a:ext cx="843688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이진 탐색 트리</a:t>
            </a:r>
            <a:r>
              <a:rPr lang="ko-KR" altLang="en-US" dirty="0">
                <a:solidFill>
                  <a:schemeClr val="tx1"/>
                </a:solidFill>
              </a:rPr>
              <a:t>에서</a:t>
            </a:r>
            <a:r>
              <a:rPr lang="ko-KR" altLang="en-US" dirty="0"/>
              <a:t> 원소 </a:t>
            </a:r>
            <a:r>
              <a:rPr lang="en-US" altLang="ko-KR" dirty="0">
                <a:solidFill>
                  <a:srgbClr val="FF0000"/>
                </a:solidFill>
              </a:rPr>
              <a:t>11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ko-KR" altLang="en-US" dirty="0"/>
              <a:t> 탐색</a:t>
            </a: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sz="1400" dirty="0"/>
              <a:t>① </a:t>
            </a:r>
            <a:r>
              <a:rPr lang="en-US" altLang="ko-KR" sz="1400" dirty="0"/>
              <a:t>(</a:t>
            </a:r>
            <a:r>
              <a:rPr lang="ko-KR" altLang="en-US" sz="1400" dirty="0"/>
              <a:t>찾는 키 값 </a:t>
            </a:r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＞</a:t>
            </a:r>
            <a:r>
              <a:rPr lang="ko-KR" altLang="en-US" sz="1400" dirty="0">
                <a:solidFill>
                  <a:srgbClr val="0000CC"/>
                </a:solidFill>
              </a:rPr>
              <a:t>루트</a:t>
            </a:r>
            <a:r>
              <a:rPr lang="ko-KR" altLang="en-US" sz="1400" dirty="0"/>
              <a:t> 노드의 키 값 </a:t>
            </a:r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en-US" altLang="ko-KR" sz="1400" dirty="0"/>
              <a:t>)</a:t>
            </a:r>
            <a:r>
              <a:rPr lang="ko-KR" altLang="en-US" sz="1400" dirty="0"/>
              <a:t>이므로 </a:t>
            </a:r>
            <a:r>
              <a:rPr lang="ko-KR" altLang="en-US" sz="1400" dirty="0">
                <a:solidFill>
                  <a:srgbClr val="0000CC"/>
                </a:solidFill>
              </a:rPr>
              <a:t>오른쪽 </a:t>
            </a:r>
            <a:r>
              <a:rPr lang="ko-KR" altLang="en-US" sz="1400" dirty="0"/>
              <a:t>서브 트리 탐색</a:t>
            </a:r>
            <a:endParaRPr lang="en-US" altLang="ko-KR" sz="1400" dirty="0"/>
          </a:p>
          <a:p>
            <a:pPr marL="627062" lvl="2" indent="0">
              <a:buNone/>
              <a:defRPr/>
            </a:pPr>
            <a:r>
              <a:rPr lang="en-US" altLang="ko-KR" sz="1400" dirty="0"/>
              <a:t>② (</a:t>
            </a:r>
            <a:r>
              <a:rPr lang="ko-KR" altLang="en-US" sz="1400" dirty="0"/>
              <a:t>찾는 키 값 </a:t>
            </a:r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＞</a:t>
            </a:r>
            <a:r>
              <a:rPr lang="ko-KR" altLang="en-US" sz="1400" dirty="0"/>
              <a:t>노드의 키 값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en-US" altLang="ko-KR" sz="1400" dirty="0"/>
              <a:t>)</a:t>
            </a:r>
            <a:r>
              <a:rPr lang="ko-KR" altLang="en-US" sz="1400" dirty="0"/>
              <a:t>이므로 다시 </a:t>
            </a:r>
            <a:r>
              <a:rPr lang="ko-KR" altLang="en-US" sz="1400" dirty="0">
                <a:solidFill>
                  <a:srgbClr val="0000CC"/>
                </a:solidFill>
              </a:rPr>
              <a:t>오른쪽</a:t>
            </a:r>
            <a:r>
              <a:rPr lang="ko-KR" altLang="en-US" sz="1400" dirty="0"/>
              <a:t> 서브 트리 탐색</a:t>
            </a:r>
            <a:endParaRPr lang="en-US" altLang="ko-KR" sz="1400" dirty="0"/>
          </a:p>
          <a:p>
            <a:pPr marL="627062" lvl="2" indent="0">
              <a:buNone/>
              <a:defRPr/>
            </a:pPr>
            <a:r>
              <a:rPr lang="en-US" altLang="ko-KR" sz="1400" dirty="0"/>
              <a:t>③ (</a:t>
            </a:r>
            <a:r>
              <a:rPr lang="ko-KR" altLang="en-US" sz="1400" dirty="0"/>
              <a:t>찾는 키 값 </a:t>
            </a:r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＜</a:t>
            </a:r>
            <a:r>
              <a:rPr lang="ko-KR" altLang="en-US" sz="1400" dirty="0"/>
              <a:t>노드의 키 값 </a:t>
            </a:r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en-US" altLang="ko-KR" sz="1400" dirty="0"/>
              <a:t>)</a:t>
            </a:r>
            <a:r>
              <a:rPr lang="ko-KR" altLang="en-US" sz="1400" dirty="0"/>
              <a:t>이므로 </a:t>
            </a:r>
            <a:r>
              <a:rPr lang="ko-KR" altLang="en-US" sz="1400" dirty="0">
                <a:solidFill>
                  <a:srgbClr val="FF0000"/>
                </a:solidFill>
              </a:rPr>
              <a:t>왼쪽 </a:t>
            </a:r>
            <a:r>
              <a:rPr lang="ko-KR" altLang="en-US" sz="1400" dirty="0"/>
              <a:t>서브 트리 탐색</a:t>
            </a:r>
            <a:endParaRPr lang="en-US" altLang="ko-KR" sz="1400" dirty="0"/>
          </a:p>
          <a:p>
            <a:pPr marL="627062" lvl="2" indent="0">
              <a:buNone/>
              <a:defRPr/>
            </a:pPr>
            <a:r>
              <a:rPr lang="en-US" altLang="ko-KR" sz="1400" dirty="0"/>
              <a:t>④ (</a:t>
            </a:r>
            <a:r>
              <a:rPr lang="ko-KR" altLang="en-US" sz="1400" dirty="0"/>
              <a:t>찾는 키 값 </a:t>
            </a:r>
            <a:r>
              <a:rPr lang="en-US" altLang="ko-KR" sz="1400" dirty="0">
                <a:solidFill>
                  <a:srgbClr val="FF0000"/>
                </a:solidFill>
              </a:rPr>
              <a:t>11 =</a:t>
            </a:r>
            <a:r>
              <a:rPr lang="en-US" altLang="ko-KR" sz="1400" dirty="0"/>
              <a:t> </a:t>
            </a:r>
            <a:r>
              <a:rPr lang="ko-KR" altLang="en-US" sz="1400" dirty="0"/>
              <a:t>노드의 키 값 </a:t>
            </a:r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en-US" altLang="ko-KR" sz="1400" dirty="0"/>
              <a:t>)</a:t>
            </a:r>
            <a:r>
              <a:rPr lang="ko-KR" altLang="en-US" sz="1400" dirty="0"/>
              <a:t>이므로 탐색 </a:t>
            </a:r>
            <a:r>
              <a:rPr lang="ko-KR" altLang="en-US" sz="1400" i="1" dirty="0">
                <a:solidFill>
                  <a:srgbClr val="0000CC"/>
                </a:solidFill>
              </a:rPr>
              <a:t>성공으로 연산 종료</a:t>
            </a:r>
          </a:p>
        </p:txBody>
      </p:sp>
      <p:sp>
        <p:nvSpPr>
          <p:cNvPr id="583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이진 탐색 트리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38902"/>
            <a:ext cx="4176464" cy="301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012048" y="3681600"/>
            <a:ext cx="504056" cy="3600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이진 </a:t>
            </a:r>
            <a:r>
              <a:rPr lang="ko-KR" altLang="en-US" dirty="0">
                <a:solidFill>
                  <a:srgbClr val="FF0000"/>
                </a:solidFill>
              </a:rPr>
              <a:t>탐색</a:t>
            </a:r>
            <a:r>
              <a:rPr lang="ko-KR" altLang="en-US" dirty="0"/>
              <a:t> 트리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삽입 연산</a:t>
            </a:r>
            <a:endParaRPr lang="en-US" altLang="ko-KR" dirty="0">
              <a:solidFill>
                <a:srgbClr val="FF0000"/>
              </a:solidFill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dirty="0"/>
              <a:t>1) </a:t>
            </a:r>
            <a:r>
              <a:rPr lang="ko-KR" altLang="en-US" dirty="0"/>
              <a:t>먼저 탐색 연산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ko-KR" altLang="en-US" dirty="0"/>
              <a:t> 수행</a:t>
            </a:r>
          </a:p>
          <a:p>
            <a:pPr lvl="2" eaLnBrk="1" hangingPunct="1"/>
            <a:r>
              <a:rPr lang="ko-KR" altLang="en-US" dirty="0">
                <a:solidFill>
                  <a:srgbClr val="0000CC"/>
                </a:solidFill>
              </a:rPr>
              <a:t>삽입</a:t>
            </a:r>
            <a:r>
              <a:rPr lang="ko-KR" altLang="en-US" dirty="0"/>
              <a:t>할 </a:t>
            </a:r>
            <a:r>
              <a:rPr lang="ko-KR" altLang="en-US" dirty="0">
                <a:solidFill>
                  <a:srgbClr val="0000CC"/>
                </a:solidFill>
              </a:rPr>
              <a:t>원소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rgbClr val="FF0000"/>
                </a:solidFill>
              </a:rPr>
              <a:t>같은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원소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0000CC"/>
                </a:solidFill>
              </a:rPr>
              <a:t>트리</a:t>
            </a:r>
            <a:r>
              <a:rPr lang="ko-KR" altLang="en-US" dirty="0"/>
              <a:t>에 있으면 </a:t>
            </a:r>
            <a:r>
              <a:rPr lang="ko-KR" altLang="en-US" dirty="0">
                <a:solidFill>
                  <a:srgbClr val="FF0000"/>
                </a:solidFill>
              </a:rPr>
              <a:t>삽입할 수 없으므로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00CC"/>
                </a:solidFill>
              </a:rPr>
              <a:t>같은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원소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0000CC"/>
                </a:solidFill>
              </a:rPr>
              <a:t>트리</a:t>
            </a:r>
            <a:r>
              <a:rPr lang="ko-KR" altLang="en-US" dirty="0"/>
              <a:t>에</a:t>
            </a:r>
            <a:br>
              <a:rPr lang="en-US" altLang="ko-KR" dirty="0"/>
            </a:br>
            <a:r>
              <a:rPr lang="ko-KR" altLang="en-US" dirty="0">
                <a:solidFill>
                  <a:srgbClr val="FF0000"/>
                </a:solidFill>
              </a:rPr>
              <a:t>있는지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탐색</a:t>
            </a:r>
            <a:r>
              <a:rPr lang="ko-KR" altLang="en-US" dirty="0"/>
              <a:t>하여 </a:t>
            </a:r>
            <a:r>
              <a:rPr lang="ko-KR" altLang="en-US" dirty="0">
                <a:solidFill>
                  <a:srgbClr val="0000CC"/>
                </a:solidFill>
              </a:rPr>
              <a:t>확인</a:t>
            </a:r>
            <a:endParaRPr lang="en-US" altLang="ko-KR" dirty="0">
              <a:solidFill>
                <a:srgbClr val="0000CC"/>
              </a:solidFill>
            </a:endParaRPr>
          </a:p>
          <a:p>
            <a:pPr lvl="2" eaLnBrk="1" hangingPunct="1"/>
            <a:r>
              <a:rPr lang="ko-KR" altLang="en-US" dirty="0">
                <a:solidFill>
                  <a:srgbClr val="0000CC"/>
                </a:solidFill>
              </a:rPr>
              <a:t>탐색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탐색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실패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0000CC"/>
                </a:solidFill>
              </a:rPr>
              <a:t>결정</a:t>
            </a:r>
            <a:r>
              <a:rPr lang="ko-KR" altLang="en-US" dirty="0"/>
              <a:t>되는 </a:t>
            </a:r>
            <a:r>
              <a:rPr lang="ko-KR" altLang="en-US" dirty="0">
                <a:solidFill>
                  <a:srgbClr val="FF0000"/>
                </a:solidFill>
              </a:rPr>
              <a:t>위치가 삽입 위치가 됨</a:t>
            </a:r>
            <a:endParaRPr lang="en-US" altLang="ko-KR" dirty="0">
              <a:solidFill>
                <a:srgbClr val="FF0000"/>
              </a:solidFill>
            </a:endParaRPr>
          </a:p>
          <a:p>
            <a:pPr marL="357187" lvl="1" indent="0" eaLnBrk="1" hangingPunct="1">
              <a:buNone/>
            </a:pPr>
            <a:r>
              <a:rPr lang="en-US" altLang="ko-KR" dirty="0"/>
              <a:t>2) </a:t>
            </a:r>
            <a:r>
              <a:rPr lang="ko-KR" altLang="en-US" dirty="0"/>
              <a:t>탐색 </a:t>
            </a:r>
            <a:r>
              <a:rPr lang="ko-KR" altLang="en-US" dirty="0">
                <a:solidFill>
                  <a:srgbClr val="FF0000"/>
                </a:solidFill>
              </a:rPr>
              <a:t>실패</a:t>
            </a:r>
            <a:r>
              <a:rPr lang="ko-KR" altLang="en-US" dirty="0">
                <a:solidFill>
                  <a:schemeClr val="tx1"/>
                </a:solidFill>
              </a:rPr>
              <a:t>한</a:t>
            </a:r>
            <a:r>
              <a:rPr lang="ko-KR" altLang="en-US" dirty="0"/>
              <a:t> 위치</a:t>
            </a:r>
            <a:r>
              <a:rPr lang="ko-KR" altLang="en-US" dirty="0">
                <a:solidFill>
                  <a:schemeClr val="tx1"/>
                </a:solidFill>
              </a:rPr>
              <a:t>에</a:t>
            </a:r>
            <a:r>
              <a:rPr lang="ko-KR" altLang="en-US" dirty="0"/>
              <a:t> 원소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>
                <a:solidFill>
                  <a:srgbClr val="FF0000"/>
                </a:solidFill>
              </a:rPr>
              <a:t>삽입</a:t>
            </a:r>
          </a:p>
          <a:p>
            <a:pPr lvl="2" eaLnBrk="1" hangingPunct="1"/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</p:txBody>
      </p:sp>
      <p:sp>
        <p:nvSpPr>
          <p:cNvPr id="593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이진 탐색 트리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이진 탐색 트리에서 삽입 연산을 하는 알고리즘</a:t>
            </a:r>
            <a:endParaRPr lang="en-US" altLang="ko-KR" dirty="0"/>
          </a:p>
          <a:p>
            <a:pPr lvl="2"/>
            <a:r>
              <a:rPr lang="ko-KR" altLang="en-US" dirty="0"/>
              <a:t>삽입할 자리를 찾기 위해 포인터 </a:t>
            </a:r>
            <a:r>
              <a:rPr lang="en-US" altLang="ko-KR" dirty="0"/>
              <a:t>p</a:t>
            </a:r>
            <a:r>
              <a:rPr lang="ko-KR" altLang="en-US" dirty="0"/>
              <a:t>를 사용</a:t>
            </a:r>
            <a:r>
              <a:rPr lang="en-US" altLang="ko-KR" dirty="0"/>
              <a:t>, </a:t>
            </a:r>
            <a:r>
              <a:rPr lang="ko-KR" altLang="en-US" dirty="0"/>
              <a:t>삽입할 노드의 부모 노드를 지</a:t>
            </a:r>
            <a:endParaRPr lang="en-US" altLang="ko-KR" dirty="0"/>
          </a:p>
          <a:p>
            <a:pPr marL="627062" lvl="2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정하기 위해 포인터</a:t>
            </a:r>
            <a:r>
              <a:rPr lang="en-US" altLang="ko-KR" dirty="0"/>
              <a:t>q </a:t>
            </a:r>
            <a:r>
              <a:rPr lang="ko-KR" altLang="en-US" dirty="0"/>
              <a:t>를 사용</a:t>
            </a:r>
          </a:p>
        </p:txBody>
      </p:sp>
      <p:sp>
        <p:nvSpPr>
          <p:cNvPr id="604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이진 탐색 트리</a:t>
            </a:r>
          </a:p>
        </p:txBody>
      </p:sp>
      <p:sp>
        <p:nvSpPr>
          <p:cNvPr id="60421" name="AutoShape 4" descr="PIC34F"/>
          <p:cNvSpPr>
            <a:spLocks noChangeAspect="1" noChangeArrowheads="1"/>
          </p:cNvSpPr>
          <p:nvPr/>
        </p:nvSpPr>
        <p:spPr bwMode="auto">
          <a:xfrm>
            <a:off x="5391150" y="41497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25013"/>
            <a:ext cx="7776864" cy="38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트리 </a:t>
            </a:r>
            <a:r>
              <a:rPr lang="en-US" altLang="ko-KR"/>
              <a:t>A</a:t>
            </a:r>
          </a:p>
          <a:p>
            <a:pPr lvl="1"/>
            <a:endParaRPr lang="ko-KR" altLang="en-US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트리의</a:t>
            </a:r>
            <a:r>
              <a:rPr lang="ko-KR" altLang="en-US" dirty="0"/>
              <a:t> 이해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762125"/>
            <a:ext cx="597217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 err="1"/>
              <a:t>ㅋ</a:t>
            </a:r>
            <a:endParaRPr lang="ko-KR" altLang="en-US" dirty="0"/>
          </a:p>
        </p:txBody>
      </p:sp>
      <p:sp>
        <p:nvSpPr>
          <p:cNvPr id="604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/>
              <a:t>. </a:t>
            </a:r>
            <a:r>
              <a:rPr lang="ko-KR" altLang="en-US"/>
              <a:t>이진 탐색 트리</a:t>
            </a:r>
            <a:endParaRPr lang="ko-KR" altLang="en-US" dirty="0"/>
          </a:p>
        </p:txBody>
      </p:sp>
      <p:sp>
        <p:nvSpPr>
          <p:cNvPr id="60421" name="AutoShape 4" descr="PIC34F"/>
          <p:cNvSpPr>
            <a:spLocks noChangeAspect="1" noChangeArrowheads="1"/>
          </p:cNvSpPr>
          <p:nvPr/>
        </p:nvSpPr>
        <p:spPr bwMode="auto">
          <a:xfrm>
            <a:off x="5391150" y="41497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48" y="1556792"/>
            <a:ext cx="8439472" cy="1748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3139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이진 </a:t>
            </a:r>
            <a:r>
              <a:rPr lang="ko-KR" altLang="en-US" dirty="0">
                <a:solidFill>
                  <a:srgbClr val="FF0000"/>
                </a:solidFill>
              </a:rPr>
              <a:t>탐색</a:t>
            </a:r>
            <a:r>
              <a:rPr lang="ko-KR" altLang="en-US" dirty="0"/>
              <a:t> 트리</a:t>
            </a:r>
            <a:r>
              <a:rPr lang="ko-KR" altLang="en-US" dirty="0">
                <a:solidFill>
                  <a:schemeClr val="tx1"/>
                </a:solidFill>
              </a:rPr>
              <a:t>에</a:t>
            </a:r>
            <a:r>
              <a:rPr lang="ko-KR" altLang="en-US" dirty="0"/>
              <a:t> 원소 </a:t>
            </a:r>
            <a:r>
              <a:rPr lang="en-US" altLang="ko-KR" dirty="0">
                <a:solidFill>
                  <a:srgbClr val="FF0000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삽입 </a:t>
            </a:r>
            <a:r>
              <a:rPr lang="ko-KR" altLang="en-US" dirty="0">
                <a:solidFill>
                  <a:schemeClr val="tx1"/>
                </a:solidFill>
              </a:rPr>
              <a:t>하기</a:t>
            </a:r>
            <a:endParaRPr lang="en-US" altLang="ko-KR" dirty="0">
              <a:solidFill>
                <a:schemeClr val="tx1"/>
              </a:solidFill>
            </a:endParaRPr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marL="627062" lvl="2" indent="0" eaLnBrk="1" hangingPunct="1">
              <a:buNone/>
              <a:defRPr/>
            </a:pPr>
            <a:r>
              <a:rPr lang="ko-KR" altLang="en-US" sz="1400" dirty="0"/>
              <a:t>① </a:t>
            </a:r>
            <a:r>
              <a:rPr lang="en-US" altLang="ko-KR" sz="1400" dirty="0"/>
              <a:t>(</a:t>
            </a:r>
            <a:r>
              <a:rPr lang="ko-KR" altLang="en-US" sz="1400" dirty="0"/>
              <a:t>찾는 </a:t>
            </a:r>
            <a:r>
              <a:rPr lang="ko-KR" altLang="en-US" sz="1400" dirty="0">
                <a:solidFill>
                  <a:srgbClr val="0000CC"/>
                </a:solidFill>
              </a:rPr>
              <a:t>키 값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＜</a:t>
            </a:r>
            <a:r>
              <a:rPr lang="ko-KR" altLang="en-US" sz="1400" dirty="0">
                <a:solidFill>
                  <a:srgbClr val="0000CC"/>
                </a:solidFill>
              </a:rPr>
              <a:t>루트</a:t>
            </a:r>
            <a:r>
              <a:rPr lang="ko-KR" altLang="en-US" sz="1400" dirty="0"/>
              <a:t> 노드의 키 값 </a:t>
            </a:r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en-US" altLang="ko-KR" sz="1400" dirty="0"/>
              <a:t>)</a:t>
            </a:r>
            <a:r>
              <a:rPr lang="ko-KR" altLang="en-US" sz="1400" dirty="0"/>
              <a:t>이므로 </a:t>
            </a:r>
            <a:r>
              <a:rPr lang="ko-KR" altLang="en-US" sz="1400" dirty="0">
                <a:solidFill>
                  <a:srgbClr val="0000CC"/>
                </a:solidFill>
              </a:rPr>
              <a:t>왼쪽</a:t>
            </a:r>
            <a:r>
              <a:rPr lang="ko-KR" altLang="en-US" sz="1400" dirty="0"/>
              <a:t> 서브 </a:t>
            </a:r>
            <a:r>
              <a:rPr lang="ko-KR" altLang="en-US" sz="1400" dirty="0" err="1"/>
              <a:t>트리를</a:t>
            </a:r>
            <a:r>
              <a:rPr lang="ko-KR" altLang="en-US" sz="1400" dirty="0"/>
              <a:t> 탐색</a:t>
            </a:r>
            <a:endParaRPr lang="en-US" altLang="ko-KR" sz="1400" dirty="0"/>
          </a:p>
          <a:p>
            <a:pPr marL="627062" lvl="2" indent="0" eaLnBrk="1" hangingPunct="1">
              <a:buNone/>
              <a:defRPr/>
            </a:pPr>
            <a:r>
              <a:rPr lang="en-US" altLang="ko-KR" sz="1400" dirty="0"/>
              <a:t>② (</a:t>
            </a:r>
            <a:r>
              <a:rPr lang="ko-KR" altLang="en-US" sz="1400" dirty="0"/>
              <a:t>찾는 </a:t>
            </a:r>
            <a:r>
              <a:rPr lang="ko-KR" altLang="en-US" sz="1400" dirty="0">
                <a:solidFill>
                  <a:srgbClr val="0000CC"/>
                </a:solidFill>
              </a:rPr>
              <a:t>키 값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＞</a:t>
            </a:r>
            <a:r>
              <a:rPr lang="ko-KR" altLang="en-US" sz="1400" dirty="0">
                <a:solidFill>
                  <a:srgbClr val="0000CC"/>
                </a:solidFill>
              </a:rPr>
              <a:t>노드</a:t>
            </a:r>
            <a:r>
              <a:rPr lang="ko-KR" altLang="en-US" sz="1400" dirty="0"/>
              <a:t>의 키 값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en-US" altLang="ko-KR" sz="1400" dirty="0"/>
              <a:t>)</a:t>
            </a:r>
            <a:r>
              <a:rPr lang="ko-KR" altLang="en-US" sz="1400" dirty="0"/>
              <a:t>이므로 </a:t>
            </a:r>
            <a:r>
              <a:rPr lang="ko-KR" altLang="en-US" sz="1400" dirty="0">
                <a:solidFill>
                  <a:srgbClr val="0000CC"/>
                </a:solidFill>
              </a:rPr>
              <a:t>오른쪽</a:t>
            </a:r>
            <a:r>
              <a:rPr lang="ko-KR" altLang="en-US" sz="1400" dirty="0"/>
              <a:t> 서브 트리를 탐색</a:t>
            </a:r>
            <a:endParaRPr lang="en-US" altLang="ko-KR" sz="1400" dirty="0"/>
          </a:p>
          <a:p>
            <a:pPr marL="627062" lvl="2" indent="0" eaLnBrk="1" hangingPunct="1">
              <a:buNone/>
              <a:defRPr/>
            </a:pPr>
            <a:r>
              <a:rPr lang="en-US" altLang="ko-KR" sz="1400" dirty="0"/>
              <a:t>③ (</a:t>
            </a:r>
            <a:r>
              <a:rPr lang="ko-KR" altLang="en-US" sz="1400" dirty="0"/>
              <a:t>찾는 </a:t>
            </a:r>
            <a:r>
              <a:rPr lang="ko-KR" altLang="en-US" sz="1400" dirty="0">
                <a:solidFill>
                  <a:srgbClr val="0000CC"/>
                </a:solidFill>
              </a:rPr>
              <a:t>키 값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＜</a:t>
            </a:r>
            <a:r>
              <a:rPr lang="ko-KR" altLang="en-US" sz="1400" dirty="0"/>
              <a:t>노드의 키 값 </a:t>
            </a:r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en-US" altLang="ko-KR" sz="1400" dirty="0"/>
              <a:t>)</a:t>
            </a:r>
            <a:r>
              <a:rPr lang="ko-KR" altLang="en-US" sz="1400" dirty="0"/>
              <a:t>이므로 </a:t>
            </a:r>
            <a:r>
              <a:rPr lang="ko-KR" altLang="en-US" sz="1400" dirty="0">
                <a:solidFill>
                  <a:srgbClr val="0000CC"/>
                </a:solidFill>
              </a:rPr>
              <a:t>왼쪽</a:t>
            </a:r>
            <a:r>
              <a:rPr lang="ko-KR" altLang="en-US" sz="1400" dirty="0"/>
              <a:t> 서브 트리를 </a:t>
            </a:r>
            <a:r>
              <a:rPr lang="ko-KR" altLang="en-US" sz="1400" dirty="0">
                <a:solidFill>
                  <a:srgbClr val="0000CC"/>
                </a:solidFill>
              </a:rPr>
              <a:t>탐색</a:t>
            </a:r>
            <a:r>
              <a:rPr lang="ko-KR" altLang="en-US" sz="1400" dirty="0"/>
              <a:t>해야 </a:t>
            </a:r>
            <a:r>
              <a:rPr lang="ko-KR" altLang="en-US" sz="1400" dirty="0">
                <a:solidFill>
                  <a:srgbClr val="0000CC"/>
                </a:solidFill>
              </a:rPr>
              <a:t>하지만</a:t>
            </a:r>
            <a:r>
              <a:rPr lang="en-US" altLang="ko-KR" sz="1400" dirty="0"/>
              <a:t>,</a:t>
            </a:r>
          </a:p>
          <a:p>
            <a:pPr marL="627062" lvl="2" indent="0" eaLnBrk="1" hangingPunct="1">
              <a:buNone/>
              <a:defRPr/>
            </a:pPr>
            <a:r>
              <a:rPr lang="en-US" altLang="ko-KR" sz="1400" dirty="0"/>
              <a:t>    </a:t>
            </a:r>
            <a:r>
              <a:rPr lang="ko-KR" altLang="en-US" sz="1400" dirty="0"/>
              <a:t>왼쪽 자식 노드가 </a:t>
            </a:r>
            <a:r>
              <a:rPr lang="ko-KR" altLang="en-US" sz="1400" dirty="0">
                <a:solidFill>
                  <a:srgbClr val="FF0000"/>
                </a:solidFill>
              </a:rPr>
              <a:t>없으므로</a:t>
            </a:r>
            <a:r>
              <a:rPr lang="ko-KR" altLang="en-US" sz="1400" dirty="0"/>
              <a:t> 노드 </a:t>
            </a:r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/>
              <a:t>의 </a:t>
            </a:r>
            <a:r>
              <a:rPr lang="ko-KR" altLang="en-US" sz="1400" dirty="0">
                <a:solidFill>
                  <a:srgbClr val="0000CC"/>
                </a:solidFill>
              </a:rPr>
              <a:t>왼쪽</a:t>
            </a:r>
            <a:r>
              <a:rPr lang="ko-KR" altLang="en-US" sz="1400" dirty="0"/>
              <a:t> 자식 노드에서 </a:t>
            </a:r>
            <a:r>
              <a:rPr lang="ko-KR" altLang="en-US" sz="1400" dirty="0">
                <a:solidFill>
                  <a:srgbClr val="FF0000"/>
                </a:solidFill>
              </a:rPr>
              <a:t>탐색 실패</a:t>
            </a:r>
            <a:r>
              <a:rPr lang="ko-KR" altLang="en-US" sz="1400" dirty="0"/>
              <a:t>가 </a:t>
            </a:r>
            <a:r>
              <a:rPr lang="ko-KR" altLang="en-US" sz="1400" dirty="0">
                <a:solidFill>
                  <a:srgbClr val="0000CC"/>
                </a:solidFill>
              </a:rPr>
              <a:t>발생</a:t>
            </a:r>
            <a:endParaRPr lang="en-US" altLang="ko-KR" sz="1400" dirty="0">
              <a:solidFill>
                <a:srgbClr val="0000CC"/>
              </a:solidFill>
            </a:endParaRPr>
          </a:p>
          <a:p>
            <a:pPr marL="627062" lvl="2" indent="0" eaLnBrk="1" hangingPunct="1">
              <a:buNone/>
              <a:defRPr/>
            </a:pPr>
            <a:r>
              <a:rPr lang="en-US" altLang="ko-KR" sz="1400" dirty="0"/>
              <a:t>④ </a:t>
            </a:r>
            <a:r>
              <a:rPr lang="ko-KR" altLang="en-US" sz="1400" dirty="0">
                <a:solidFill>
                  <a:srgbClr val="FF0000"/>
                </a:solidFill>
              </a:rPr>
              <a:t>실패</a:t>
            </a:r>
            <a:r>
              <a:rPr lang="ko-KR" altLang="en-US" sz="1400" dirty="0"/>
              <a:t>가 </a:t>
            </a:r>
            <a:r>
              <a:rPr lang="ko-KR" altLang="en-US" sz="1400" dirty="0">
                <a:solidFill>
                  <a:srgbClr val="0000CC"/>
                </a:solidFill>
              </a:rPr>
              <a:t>발생</a:t>
            </a:r>
            <a:r>
              <a:rPr lang="ko-KR" altLang="en-US" sz="1400" dirty="0"/>
              <a:t>한 </a:t>
            </a:r>
            <a:r>
              <a:rPr lang="ko-KR" altLang="en-US" sz="1400" dirty="0">
                <a:solidFill>
                  <a:srgbClr val="0000CC"/>
                </a:solidFill>
              </a:rPr>
              <a:t>자리</a:t>
            </a:r>
            <a:r>
              <a:rPr lang="en-US" altLang="ko-KR" sz="1400" dirty="0"/>
              <a:t>, </a:t>
            </a:r>
            <a:r>
              <a:rPr lang="ko-KR" altLang="en-US" sz="1400" dirty="0"/>
              <a:t>즉 노드 </a:t>
            </a:r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/>
              <a:t>의 </a:t>
            </a:r>
            <a:r>
              <a:rPr lang="ko-KR" altLang="en-US" sz="1400" dirty="0">
                <a:solidFill>
                  <a:srgbClr val="0000CC"/>
                </a:solidFill>
              </a:rPr>
              <a:t>왼쪽</a:t>
            </a:r>
            <a:r>
              <a:rPr lang="ko-KR" altLang="en-US" sz="1400" dirty="0"/>
              <a:t> 자식 노드 자리에 노드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/>
              <a:t>를 </a:t>
            </a:r>
            <a:r>
              <a:rPr lang="ko-KR" altLang="en-US" sz="1400" dirty="0">
                <a:solidFill>
                  <a:srgbClr val="0000CC"/>
                </a:solidFill>
              </a:rPr>
              <a:t>삽입</a:t>
            </a:r>
            <a:endParaRPr lang="en-US" altLang="ko-KR" sz="1400" dirty="0">
              <a:solidFill>
                <a:srgbClr val="0000CC"/>
              </a:solidFill>
            </a:endParaRPr>
          </a:p>
          <a:p>
            <a:pPr lvl="1" eaLnBrk="1" hangingPunct="1">
              <a:defRPr/>
            </a:pPr>
            <a:endParaRPr lang="ko-KR" altLang="en-US" dirty="0"/>
          </a:p>
        </p:txBody>
      </p:sp>
      <p:sp>
        <p:nvSpPr>
          <p:cNvPr id="614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이진 탐색 트리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71600" y="1556792"/>
            <a:ext cx="7397391" cy="2749690"/>
            <a:chOff x="925395" y="1471399"/>
            <a:chExt cx="7397391" cy="274969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395" y="1471399"/>
              <a:ext cx="7397391" cy="2749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그룹 10"/>
            <p:cNvGrpSpPr/>
            <p:nvPr/>
          </p:nvGrpSpPr>
          <p:grpSpPr>
            <a:xfrm>
              <a:off x="2723832" y="1930879"/>
              <a:ext cx="1174055" cy="299464"/>
              <a:chOff x="2735408" y="1977743"/>
              <a:chExt cx="1174055" cy="299464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5408" y="1977743"/>
                <a:ext cx="1174055" cy="299464"/>
              </a:xfrm>
              <a:prstGeom prst="rect">
                <a:avLst/>
              </a:prstGeom>
            </p:spPr>
          </p:pic>
          <p:cxnSp>
            <p:nvCxnSpPr>
              <p:cNvPr id="4" name="직선 연결선 3"/>
              <p:cNvCxnSpPr/>
              <p:nvPr/>
            </p:nvCxnSpPr>
            <p:spPr>
              <a:xfrm>
                <a:off x="2751400" y="2195720"/>
                <a:ext cx="50405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>
                <a:solidFill>
                  <a:srgbClr val="0000CC"/>
                </a:solidFill>
              </a:rPr>
              <a:t>이진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탐색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트리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0000CC"/>
                </a:solidFill>
              </a:rPr>
              <a:t>원소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4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삽입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rgbClr val="0000CC"/>
                </a:solidFill>
              </a:rPr>
              <a:t>과정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FF0000"/>
                </a:solidFill>
              </a:rPr>
              <a:t>연결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자료구조</a:t>
            </a:r>
            <a:r>
              <a:rPr lang="ko-KR" altLang="en-US" dirty="0"/>
              <a:t>로 </a:t>
            </a:r>
            <a:r>
              <a:rPr lang="ko-KR" altLang="en-US" dirty="0">
                <a:solidFill>
                  <a:srgbClr val="0000CC"/>
                </a:solidFill>
              </a:rPr>
              <a:t>표현</a:t>
            </a:r>
          </a:p>
        </p:txBody>
      </p:sp>
      <p:sp>
        <p:nvSpPr>
          <p:cNvPr id="624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이진 </a:t>
            </a:r>
            <a:r>
              <a:rPr lang="ko-KR" altLang="en-US" dirty="0">
                <a:solidFill>
                  <a:srgbClr val="FF0000"/>
                </a:solidFill>
              </a:rPr>
              <a:t>탐색</a:t>
            </a:r>
            <a:r>
              <a:rPr lang="ko-KR" altLang="en-US" dirty="0"/>
              <a:t> 트리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15617" y="1916832"/>
            <a:ext cx="6336704" cy="4223953"/>
            <a:chOff x="828355" y="1412776"/>
            <a:chExt cx="7522418" cy="4944033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355" y="1412776"/>
              <a:ext cx="7522418" cy="4944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4219019" y="1687517"/>
              <a:ext cx="280988" cy="434975"/>
              <a:chOff x="5062" y="2432"/>
              <a:chExt cx="177" cy="274"/>
            </a:xfrm>
          </p:grpSpPr>
          <p:sp>
            <p:nvSpPr>
              <p:cNvPr id="6" name="Line 7"/>
              <p:cNvSpPr>
                <a:spLocks noChangeShapeType="1"/>
              </p:cNvSpPr>
              <p:nvPr/>
            </p:nvSpPr>
            <p:spPr bwMode="auto">
              <a:xfrm flipV="1">
                <a:off x="5103" y="2432"/>
                <a:ext cx="0" cy="18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 sz="1200" dirty="0">
                  <a:latin typeface="+mn-ea"/>
                  <a:ea typeface="+mn-ea"/>
                </a:endParaRPr>
              </a:p>
            </p:txBody>
          </p:sp>
          <p:sp>
            <p:nvSpPr>
              <p:cNvPr id="7" name="Text Box 8"/>
              <p:cNvSpPr txBox="1">
                <a:spLocks noChangeArrowheads="1"/>
              </p:cNvSpPr>
              <p:nvPr/>
            </p:nvSpPr>
            <p:spPr bwMode="auto">
              <a:xfrm>
                <a:off x="5062" y="2532"/>
                <a:ext cx="177" cy="17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200" b="1" dirty="0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q</a:t>
                </a:r>
              </a:p>
            </p:txBody>
          </p:sp>
        </p:grpSp>
        <p:grpSp>
          <p:nvGrpSpPr>
            <p:cNvPr id="8" name="Group 9"/>
            <p:cNvGrpSpPr>
              <a:grpSpLocks/>
            </p:cNvGrpSpPr>
            <p:nvPr/>
          </p:nvGrpSpPr>
          <p:grpSpPr bwMode="auto">
            <a:xfrm>
              <a:off x="2600289" y="2248913"/>
              <a:ext cx="280988" cy="434975"/>
              <a:chOff x="5067" y="2432"/>
              <a:chExt cx="177" cy="274"/>
            </a:xfrm>
          </p:grpSpPr>
          <p:sp>
            <p:nvSpPr>
              <p:cNvPr id="9" name="Line 10"/>
              <p:cNvSpPr>
                <a:spLocks noChangeShapeType="1"/>
              </p:cNvSpPr>
              <p:nvPr/>
            </p:nvSpPr>
            <p:spPr bwMode="auto">
              <a:xfrm flipV="1">
                <a:off x="5103" y="2432"/>
                <a:ext cx="0" cy="18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 sz="1200" dirty="0">
                  <a:latin typeface="+mn-ea"/>
                  <a:ea typeface="+mn-ea"/>
                </a:endParaRPr>
              </a:p>
            </p:txBody>
          </p:sp>
          <p:sp>
            <p:nvSpPr>
              <p:cNvPr id="10" name="Text Box 11"/>
              <p:cNvSpPr txBox="1">
                <a:spLocks noChangeArrowheads="1"/>
              </p:cNvSpPr>
              <p:nvPr/>
            </p:nvSpPr>
            <p:spPr bwMode="auto">
              <a:xfrm>
                <a:off x="5067" y="2532"/>
                <a:ext cx="177" cy="17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200" b="1" dirty="0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q</a:t>
                </a:r>
              </a:p>
            </p:txBody>
          </p:sp>
        </p:grpSp>
        <p:grpSp>
          <p:nvGrpSpPr>
            <p:cNvPr id="11" name="Group 12"/>
            <p:cNvGrpSpPr>
              <a:grpSpLocks/>
            </p:cNvGrpSpPr>
            <p:nvPr/>
          </p:nvGrpSpPr>
          <p:grpSpPr bwMode="auto">
            <a:xfrm>
              <a:off x="3668688" y="2924948"/>
              <a:ext cx="317501" cy="434975"/>
              <a:chOff x="5103" y="2432"/>
              <a:chExt cx="200" cy="274"/>
            </a:xfrm>
          </p:grpSpPr>
          <p:sp>
            <p:nvSpPr>
              <p:cNvPr id="12" name="Line 13"/>
              <p:cNvSpPr>
                <a:spLocks noChangeShapeType="1"/>
              </p:cNvSpPr>
              <p:nvPr/>
            </p:nvSpPr>
            <p:spPr bwMode="auto">
              <a:xfrm flipV="1">
                <a:off x="5103" y="2432"/>
                <a:ext cx="0" cy="18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 sz="1200" dirty="0">
                  <a:latin typeface="+mn-ea"/>
                  <a:ea typeface="+mn-ea"/>
                </a:endParaRPr>
              </a:p>
            </p:txBody>
          </p:sp>
          <p:sp>
            <p:nvSpPr>
              <p:cNvPr id="13" name="Text Box 14"/>
              <p:cNvSpPr txBox="1">
                <a:spLocks noChangeArrowheads="1"/>
              </p:cNvSpPr>
              <p:nvPr/>
            </p:nvSpPr>
            <p:spPr bwMode="auto">
              <a:xfrm>
                <a:off x="5126" y="2532"/>
                <a:ext cx="177" cy="17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200" b="1" dirty="0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q</a:t>
                </a:r>
              </a:p>
            </p:txBody>
          </p:sp>
        </p:grpSp>
        <p:grpSp>
          <p:nvGrpSpPr>
            <p:cNvPr id="14" name="Group 15"/>
            <p:cNvGrpSpPr>
              <a:grpSpLocks/>
            </p:cNvGrpSpPr>
            <p:nvPr/>
          </p:nvGrpSpPr>
          <p:grpSpPr bwMode="auto">
            <a:xfrm>
              <a:off x="2555776" y="2708922"/>
              <a:ext cx="849313" cy="527051"/>
              <a:chOff x="1746" y="1594"/>
              <a:chExt cx="535" cy="332"/>
            </a:xfrm>
          </p:grpSpPr>
          <p:sp>
            <p:nvSpPr>
              <p:cNvPr id="15" name="AutoShape 16"/>
              <p:cNvSpPr>
                <a:spLocks noChangeArrowheads="1"/>
              </p:cNvSpPr>
              <p:nvPr/>
            </p:nvSpPr>
            <p:spPr bwMode="auto">
              <a:xfrm>
                <a:off x="2012" y="1594"/>
                <a:ext cx="227" cy="182"/>
              </a:xfrm>
              <a:prstGeom prst="irregularSeal2">
                <a:avLst/>
              </a:prstGeom>
              <a:noFill/>
              <a:ln w="19050" algn="ctr">
                <a:solidFill>
                  <a:srgbClr val="FF3399"/>
                </a:solidFill>
                <a:miter lim="800000"/>
                <a:headEnd/>
                <a:tailEnd/>
              </a:ln>
              <a:effectLst/>
            </p:spPr>
            <p:txBody>
              <a:bodyPr wrap="none" lIns="0" rIns="0" anchor="ctr"/>
              <a:lstStyle/>
              <a:p>
                <a:pPr marL="1714500" indent="-342900">
                  <a:lnSpc>
                    <a:spcPct val="130000"/>
                  </a:lnSpc>
                  <a:spcBef>
                    <a:spcPct val="20000"/>
                  </a:spcBef>
                  <a:buFont typeface="Wingdings" pitchFamily="2" charset="2"/>
                  <a:buNone/>
                  <a:defRPr/>
                </a:pPr>
                <a:endParaRPr lang="ko-KR" altLang="ko-KR" sz="1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16" name="Text Box 17"/>
              <p:cNvSpPr txBox="1">
                <a:spLocks noChangeArrowheads="1"/>
              </p:cNvSpPr>
              <p:nvPr/>
            </p:nvSpPr>
            <p:spPr bwMode="auto">
              <a:xfrm>
                <a:off x="1746" y="1752"/>
                <a:ext cx="535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ko-KR" altLang="en-US" sz="1200" b="1" dirty="0" err="1">
                    <a:solidFill>
                      <a:srgbClr val="FF0000"/>
                    </a:solidFill>
                    <a:latin typeface="+mn-ea"/>
                    <a:ea typeface="+mn-ea"/>
                  </a:rPr>
                  <a:t>탐색실패</a:t>
                </a:r>
                <a:r>
                  <a:rPr lang="en-US" altLang="ko-KR" sz="1200" b="1">
                    <a:solidFill>
                      <a:srgbClr val="FF0000"/>
                    </a:solidFill>
                    <a:latin typeface="+mn-ea"/>
                    <a:ea typeface="+mn-ea"/>
                  </a:rPr>
                  <a:t>!</a:t>
                </a: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880" y="1372270"/>
            <a:ext cx="2326537" cy="13972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475" y="3414765"/>
            <a:ext cx="361950" cy="2476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817" y="2358181"/>
            <a:ext cx="371475" cy="1809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5995" y="3024199"/>
            <a:ext cx="371475" cy="2095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ko-KR" altLang="en-US" dirty="0"/>
              <a:t>이진 탐색 트리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ko-KR" altLang="en-US" dirty="0"/>
              <a:t> 연산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ko-KR" dirty="0"/>
              <a:t>1) </a:t>
            </a:r>
            <a:r>
              <a:rPr lang="ko-KR" altLang="en-US" dirty="0"/>
              <a:t>먼저 탐색 연산을 수행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ko-KR" altLang="en-US" dirty="0"/>
              <a:t>할 노드의 위치를 </a:t>
            </a:r>
            <a:r>
              <a:rPr lang="ko-KR" altLang="en-US" dirty="0">
                <a:solidFill>
                  <a:srgbClr val="0000CC"/>
                </a:solidFill>
              </a:rPr>
              <a:t>알아야</a:t>
            </a:r>
            <a:r>
              <a:rPr lang="ko-KR" altLang="en-US" dirty="0"/>
              <a:t> 하므로 </a:t>
            </a:r>
            <a:r>
              <a:rPr lang="ko-KR" altLang="en-US" dirty="0">
                <a:solidFill>
                  <a:srgbClr val="0000CC"/>
                </a:solidFill>
              </a:rPr>
              <a:t>트리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탐색</a:t>
            </a:r>
            <a:endParaRPr lang="en-US" altLang="ko-KR" dirty="0">
              <a:solidFill>
                <a:srgbClr val="FF0000"/>
              </a:solidFill>
            </a:endParaRPr>
          </a:p>
          <a:p>
            <a:pPr lvl="2" eaLnBrk="1" hangingPunct="1">
              <a:lnSpc>
                <a:spcPct val="110000"/>
              </a:lnSpc>
              <a:defRPr/>
            </a:pPr>
            <a:endParaRPr lang="en-US" altLang="ko-KR" dirty="0"/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ko-KR" dirty="0"/>
              <a:t>2) </a:t>
            </a:r>
            <a:r>
              <a:rPr lang="ko-KR" altLang="en-US" dirty="0"/>
              <a:t>탐색</a:t>
            </a:r>
            <a:r>
              <a:rPr lang="ko-KR" altLang="en-US" dirty="0">
                <a:solidFill>
                  <a:schemeClr val="tx1"/>
                </a:solidFill>
              </a:rPr>
              <a:t>하여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찾은</a:t>
            </a:r>
            <a:r>
              <a:rPr lang="ko-KR" altLang="en-US" dirty="0"/>
              <a:t> 노드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endParaRPr lang="en-US" altLang="ko-KR" dirty="0">
              <a:solidFill>
                <a:srgbClr val="FF0000"/>
              </a:solidFill>
            </a:endParaRPr>
          </a:p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dirty="0"/>
              <a:t>노드의 삭제 후에도 이진 탐색 트리를 유지해야 하므로 삭제 노드의 경우에 대한</a:t>
            </a:r>
            <a:br>
              <a:rPr lang="en-US" altLang="ko-KR" dirty="0"/>
            </a:br>
            <a:r>
              <a:rPr lang="ko-KR" altLang="en-US" dirty="0"/>
              <a:t>후속 처리</a:t>
            </a:r>
            <a:r>
              <a:rPr lang="en-US" altLang="ko-KR" dirty="0"/>
              <a:t>(</a:t>
            </a:r>
            <a:r>
              <a:rPr lang="ko-KR" altLang="en-US" dirty="0"/>
              <a:t>이진 탐색 트리의 재구성 작업</a:t>
            </a:r>
            <a:r>
              <a:rPr lang="en-US" altLang="ko-KR" dirty="0"/>
              <a:t>)</a:t>
            </a:r>
            <a:r>
              <a:rPr lang="ko-KR" altLang="en-US" dirty="0"/>
              <a:t>가 필요함</a:t>
            </a:r>
            <a:endParaRPr lang="en-US" altLang="ko-KR" dirty="0"/>
          </a:p>
          <a:p>
            <a:pPr lvl="3" eaLnBrk="1" hangingPunct="1">
              <a:lnSpc>
                <a:spcPct val="110000"/>
              </a:lnSpc>
              <a:defRPr/>
            </a:pP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ko-KR" altLang="en-US" dirty="0"/>
              <a:t>할 노드의 경우</a:t>
            </a:r>
            <a:endParaRPr lang="en-US" altLang="ko-KR" dirty="0"/>
          </a:p>
          <a:p>
            <a:pPr marL="895350" lvl="3" indent="0" eaLnBrk="1" hangingPunct="1">
              <a:lnSpc>
                <a:spcPct val="110000"/>
              </a:lnSpc>
              <a:buNone/>
              <a:defRPr/>
            </a:pPr>
            <a:r>
              <a:rPr lang="en-US" altLang="ko-KR" dirty="0"/>
              <a:t>  • </a:t>
            </a:r>
            <a:r>
              <a:rPr lang="ko-KR" altLang="en-US" dirty="0"/>
              <a:t>삭제할 노드가 </a:t>
            </a:r>
            <a:r>
              <a:rPr lang="ko-KR" altLang="en-US" dirty="0">
                <a:solidFill>
                  <a:srgbClr val="FF0000"/>
                </a:solidFill>
              </a:rPr>
              <a:t>단말</a:t>
            </a:r>
            <a:r>
              <a:rPr lang="ko-KR" altLang="en-US" dirty="0"/>
              <a:t> 노드인 경우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0000CC"/>
                </a:solidFill>
              </a:rPr>
              <a:t>차수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en-US" altLang="ko-KR" dirty="0"/>
              <a:t>)</a:t>
            </a:r>
          </a:p>
          <a:p>
            <a:pPr marL="895350" lvl="3" indent="0" eaLnBrk="1" hangingPunct="1">
              <a:lnSpc>
                <a:spcPct val="110000"/>
              </a:lnSpc>
              <a:buNone/>
              <a:defRPr/>
            </a:pPr>
            <a:r>
              <a:rPr lang="en-US" altLang="ko-KR" dirty="0"/>
              <a:t>  • </a:t>
            </a:r>
            <a:r>
              <a:rPr lang="ko-KR" altLang="en-US" dirty="0"/>
              <a:t>삭제할 노드가 </a:t>
            </a:r>
            <a:r>
              <a:rPr lang="ko-KR" altLang="en-US" dirty="0">
                <a:solidFill>
                  <a:srgbClr val="FF0000"/>
                </a:solidFill>
              </a:rPr>
              <a:t>자식</a:t>
            </a:r>
            <a:r>
              <a:rPr lang="ko-KR" altLang="en-US" dirty="0"/>
              <a:t> 노드를 </a:t>
            </a:r>
            <a:r>
              <a:rPr lang="ko-KR" altLang="en-US" dirty="0">
                <a:solidFill>
                  <a:srgbClr val="FF0000"/>
                </a:solidFill>
              </a:rPr>
              <a:t>한 개</a:t>
            </a:r>
            <a:r>
              <a:rPr lang="ko-KR" altLang="en-US" dirty="0"/>
              <a:t> 가진 경우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0000CC"/>
                </a:solidFill>
              </a:rPr>
              <a:t>차수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)</a:t>
            </a:r>
          </a:p>
          <a:p>
            <a:pPr marL="895350" lvl="3" indent="0" eaLnBrk="1" hangingPunct="1">
              <a:lnSpc>
                <a:spcPct val="110000"/>
              </a:lnSpc>
              <a:buNone/>
              <a:defRPr/>
            </a:pPr>
            <a:r>
              <a:rPr lang="en-US" altLang="ko-KR" dirty="0"/>
              <a:t>  • </a:t>
            </a:r>
            <a:r>
              <a:rPr lang="ko-KR" altLang="en-US" dirty="0"/>
              <a:t>삭제할 노드가 </a:t>
            </a:r>
            <a:r>
              <a:rPr lang="ko-KR" altLang="en-US" dirty="0">
                <a:solidFill>
                  <a:srgbClr val="FF0000"/>
                </a:solidFill>
              </a:rPr>
              <a:t>자식</a:t>
            </a:r>
            <a:r>
              <a:rPr lang="ko-KR" altLang="en-US" dirty="0"/>
              <a:t> 노드를 </a:t>
            </a:r>
            <a:r>
              <a:rPr lang="ko-KR" altLang="en-US" dirty="0">
                <a:solidFill>
                  <a:srgbClr val="FF0000"/>
                </a:solidFill>
              </a:rPr>
              <a:t>두 개</a:t>
            </a:r>
            <a:r>
              <a:rPr lang="ko-KR" altLang="en-US" dirty="0"/>
              <a:t> 가진 경우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0000CC"/>
                </a:solidFill>
              </a:rPr>
              <a:t>차수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34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이진 탐색 트리</a:t>
            </a:r>
            <a:endParaRPr lang="ko-KR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삭제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할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노드가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단말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ko-KR" altLang="en-US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노드인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경우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차수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=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의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삭제 연산</a:t>
            </a:r>
            <a:endParaRPr lang="en-US" altLang="ko-KR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4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ko-KR" altLang="en-US" dirty="0"/>
              <a:t>하는 경우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645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이진 탐색 트리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52" y="2060848"/>
            <a:ext cx="4176464" cy="37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546816" y="1844824"/>
            <a:ext cx="4397955" cy="3965624"/>
            <a:chOff x="4546816" y="1844824"/>
            <a:chExt cx="4397955" cy="39656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6816" y="1844824"/>
              <a:ext cx="4397955" cy="396562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840712" y="4860016"/>
              <a:ext cx="387472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456648" y="3356992"/>
              <a:ext cx="843544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아래쪽 화살표 3"/>
            <p:cNvSpPr/>
            <p:nvPr/>
          </p:nvSpPr>
          <p:spPr>
            <a:xfrm>
              <a:off x="6588224" y="3789040"/>
              <a:ext cx="144016" cy="21602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6680160" y="1098720"/>
              <a:ext cx="406800" cy="16524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0800" y="1089360"/>
                <a:ext cx="425520" cy="183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삭제</a:t>
            </a:r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할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노드</a:t>
            </a:r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가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자식 노드</a:t>
            </a:r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를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한 개 </a:t>
            </a:r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가진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경우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차수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=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삭제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연산</a:t>
            </a:r>
            <a:endParaRPr lang="en-US" altLang="ko-KR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 eaLnBrk="1" hangingPunct="1">
              <a:defRPr/>
            </a:pPr>
            <a:r>
              <a:rPr lang="ko-KR" altLang="en-US" dirty="0"/>
              <a:t>노드를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ko-KR" altLang="en-US" dirty="0"/>
              <a:t>하면</a:t>
            </a:r>
            <a:r>
              <a:rPr lang="en-US" altLang="ko-KR" dirty="0"/>
              <a:t>, </a:t>
            </a:r>
            <a:r>
              <a:rPr lang="ko-KR" altLang="en-US" dirty="0"/>
              <a:t>자식 노드는 트리에서 연결이 끊어져서 </a:t>
            </a:r>
            <a:r>
              <a:rPr lang="ko-KR" altLang="en-US" dirty="0">
                <a:solidFill>
                  <a:srgbClr val="FF0000"/>
                </a:solidFill>
              </a:rPr>
              <a:t>고아</a:t>
            </a:r>
            <a:r>
              <a:rPr lang="ko-KR" altLang="en-US" dirty="0"/>
              <a:t>가 됨</a:t>
            </a: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>
                <a:solidFill>
                  <a:srgbClr val="0000CC"/>
                </a:solidFill>
              </a:rPr>
              <a:t>후속 처리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ko-KR" altLang="en-US" dirty="0"/>
              <a:t>한 </a:t>
            </a:r>
            <a:r>
              <a:rPr lang="ko-KR" altLang="en-US" dirty="0">
                <a:solidFill>
                  <a:srgbClr val="0000CC"/>
                </a:solidFill>
              </a:rPr>
              <a:t>부모</a:t>
            </a:r>
            <a:r>
              <a:rPr lang="ko-KR" altLang="en-US" dirty="0"/>
              <a:t> 노드의 </a:t>
            </a:r>
            <a:r>
              <a:rPr lang="ko-KR" altLang="en-US" dirty="0">
                <a:solidFill>
                  <a:srgbClr val="0000CC"/>
                </a:solidFill>
              </a:rPr>
              <a:t>자리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자식</a:t>
            </a:r>
            <a:r>
              <a:rPr lang="ko-KR" altLang="en-US" dirty="0"/>
              <a:t> </a:t>
            </a:r>
            <a:r>
              <a:rPr lang="ko-KR" altLang="en-US" dirty="0" err="1"/>
              <a:t>노드에게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물려줌</a:t>
            </a:r>
            <a:endParaRPr lang="en-US" altLang="ko-KR" u="sng" dirty="0">
              <a:solidFill>
                <a:srgbClr val="FF0000"/>
              </a:solidFill>
            </a:endParaRP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ko-KR" altLang="en-US" dirty="0"/>
              <a:t>을 삭제하는 경우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665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이진 탐색 트리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623807" y="2997200"/>
            <a:ext cx="4646696" cy="3024188"/>
            <a:chOff x="623807" y="2997200"/>
            <a:chExt cx="4646696" cy="3024188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3852863" y="4638675"/>
              <a:ext cx="454025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1871663" y="3943350"/>
              <a:ext cx="1873250" cy="504825"/>
              <a:chOff x="1791" y="416"/>
              <a:chExt cx="1433" cy="318"/>
            </a:xfrm>
          </p:grpSpPr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 flipV="1">
                <a:off x="1791" y="416"/>
                <a:ext cx="707" cy="29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2498" y="416"/>
                <a:ext cx="726" cy="3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3621088" y="4325938"/>
              <a:ext cx="400050" cy="37941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72000" anchor="ctr"/>
            <a:lstStyle/>
            <a:p>
              <a:pPr>
                <a:defRPr/>
              </a:pPr>
              <a:endParaRPr lang="ko-KR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10" name="Group 10"/>
            <p:cNvGrpSpPr>
              <a:grpSpLocks/>
            </p:cNvGrpSpPr>
            <p:nvPr/>
          </p:nvGrpSpPr>
          <p:grpSpPr bwMode="auto">
            <a:xfrm>
              <a:off x="1196975" y="4638675"/>
              <a:ext cx="1050925" cy="431800"/>
              <a:chOff x="3168" y="1117"/>
              <a:chExt cx="662" cy="272"/>
            </a:xfrm>
          </p:grpSpPr>
          <p:sp>
            <p:nvSpPr>
              <p:cNvPr id="11" name="Line 11"/>
              <p:cNvSpPr>
                <a:spLocks noChangeShapeType="1"/>
              </p:cNvSpPr>
              <p:nvPr/>
            </p:nvSpPr>
            <p:spPr bwMode="auto">
              <a:xfrm flipV="1">
                <a:off x="3168" y="1117"/>
                <a:ext cx="363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Line 12"/>
              <p:cNvSpPr>
                <a:spLocks noChangeShapeType="1"/>
              </p:cNvSpPr>
              <p:nvPr/>
            </p:nvSpPr>
            <p:spPr bwMode="auto">
              <a:xfrm>
                <a:off x="3544" y="1117"/>
                <a:ext cx="286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2613025" y="3592513"/>
              <a:ext cx="355600" cy="336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1619250" y="4322763"/>
              <a:ext cx="355600" cy="336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3621088" y="4337050"/>
              <a:ext cx="388937" cy="3683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/>
            <a:p>
              <a:pPr algn="ctr">
                <a:defRPr/>
              </a:pPr>
              <a:r>
                <a:rPr lang="en-US" altLang="ko-KR" sz="16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auto">
            <a:xfrm>
              <a:off x="939800" y="5022850"/>
              <a:ext cx="355600" cy="3365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auto">
            <a:xfrm>
              <a:off x="2138363" y="5024438"/>
              <a:ext cx="355600" cy="3365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</a:p>
          </p:txBody>
        </p:sp>
        <p:grpSp>
          <p:nvGrpSpPr>
            <p:cNvPr id="18" name="Group 18"/>
            <p:cNvGrpSpPr>
              <a:grpSpLocks/>
            </p:cNvGrpSpPr>
            <p:nvPr/>
          </p:nvGrpSpPr>
          <p:grpSpPr bwMode="auto">
            <a:xfrm>
              <a:off x="3900488" y="5024438"/>
              <a:ext cx="1004887" cy="996950"/>
              <a:chOff x="2457" y="2972"/>
              <a:chExt cx="633" cy="628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V="1">
                <a:off x="2569" y="3183"/>
                <a:ext cx="227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 flipH="1" flipV="1">
                <a:off x="2791" y="3183"/>
                <a:ext cx="186" cy="2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Oval 21"/>
              <p:cNvSpPr>
                <a:spLocks noChangeArrowheads="1"/>
              </p:cNvSpPr>
              <p:nvPr/>
            </p:nvSpPr>
            <p:spPr bwMode="auto">
              <a:xfrm>
                <a:off x="2457" y="3388"/>
                <a:ext cx="224" cy="2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lIns="72000" anchor="ctr"/>
              <a:lstStyle/>
              <a:p>
                <a:pPr algn="ctr">
                  <a:defRPr/>
                </a:pPr>
                <a:r>
                  <a:rPr lang="en-US" altLang="ko-KR" sz="16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맑은 고딕" pitchFamily="50" charset="-127"/>
                    <a:ea typeface="맑은 고딕" pitchFamily="50" charset="-127"/>
                  </a:rPr>
                  <a:t>11</a:t>
                </a:r>
              </a:p>
            </p:txBody>
          </p:sp>
          <p:sp>
            <p:nvSpPr>
              <p:cNvPr id="22" name="Oval 22"/>
              <p:cNvSpPr>
                <a:spLocks noChangeArrowheads="1"/>
              </p:cNvSpPr>
              <p:nvPr/>
            </p:nvSpPr>
            <p:spPr bwMode="auto">
              <a:xfrm>
                <a:off x="2866" y="3381"/>
                <a:ext cx="224" cy="2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lIns="72000" anchor="ctr"/>
              <a:lstStyle/>
              <a:p>
                <a:pPr algn="ctr">
                  <a:defRPr/>
                </a:pPr>
                <a:r>
                  <a:rPr lang="en-US" altLang="ko-KR" sz="16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맑은 고딕" pitchFamily="50" charset="-127"/>
                    <a:ea typeface="맑은 고딕" pitchFamily="50" charset="-127"/>
                  </a:rPr>
                  <a:t>16</a:t>
                </a:r>
              </a:p>
            </p:txBody>
          </p:sp>
          <p:sp>
            <p:nvSpPr>
              <p:cNvPr id="23" name="Oval 23"/>
              <p:cNvSpPr>
                <a:spLocks noChangeArrowheads="1"/>
              </p:cNvSpPr>
              <p:nvPr/>
            </p:nvSpPr>
            <p:spPr bwMode="auto">
              <a:xfrm>
                <a:off x="2679" y="2972"/>
                <a:ext cx="224" cy="2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lIns="72000" anchor="ctr"/>
              <a:lstStyle/>
              <a:p>
                <a:pPr algn="ctr">
                  <a:defRPr/>
                </a:pPr>
                <a:r>
                  <a:rPr lang="en-US" altLang="ko-KR" sz="16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맑은 고딕" pitchFamily="50" charset="-127"/>
                    <a:ea typeface="맑은 고딕" pitchFamily="50" charset="-127"/>
                  </a:rPr>
                  <a:t>14</a:t>
                </a:r>
              </a:p>
            </p:txBody>
          </p:sp>
        </p:grpSp>
        <p:grpSp>
          <p:nvGrpSpPr>
            <p:cNvPr id="24" name="Group 24"/>
            <p:cNvGrpSpPr>
              <a:grpSpLocks/>
            </p:cNvGrpSpPr>
            <p:nvPr/>
          </p:nvGrpSpPr>
          <p:grpSpPr bwMode="auto">
            <a:xfrm>
              <a:off x="2311400" y="2997200"/>
              <a:ext cx="965200" cy="538163"/>
              <a:chOff x="1456" y="1695"/>
              <a:chExt cx="608" cy="339"/>
            </a:xfrm>
          </p:grpSpPr>
          <p:sp>
            <p:nvSpPr>
              <p:cNvPr id="25" name="AutoShape 25"/>
              <p:cNvSpPr>
                <a:spLocks noChangeArrowheads="1"/>
              </p:cNvSpPr>
              <p:nvPr/>
            </p:nvSpPr>
            <p:spPr bwMode="auto">
              <a:xfrm>
                <a:off x="1688" y="1898"/>
                <a:ext cx="136" cy="136"/>
              </a:xfrm>
              <a:prstGeom prst="downArrow">
                <a:avLst>
                  <a:gd name="adj1" fmla="val 40657"/>
                  <a:gd name="adj2" fmla="val 53676"/>
                </a:avLst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Text Box 26"/>
              <p:cNvSpPr txBox="1">
                <a:spLocks noChangeArrowheads="1"/>
              </p:cNvSpPr>
              <p:nvPr/>
            </p:nvSpPr>
            <p:spPr bwMode="auto">
              <a:xfrm>
                <a:off x="1456" y="1695"/>
                <a:ext cx="608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ko-KR" altLang="en-US" sz="14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탐색시작 </a:t>
                </a:r>
              </a:p>
            </p:txBody>
          </p:sp>
        </p:grpSp>
        <p:sp>
          <p:nvSpPr>
            <p:cNvPr id="27" name="Text Box 27"/>
            <p:cNvSpPr txBox="1">
              <a:spLocks noChangeArrowheads="1"/>
            </p:cNvSpPr>
            <p:nvPr/>
          </p:nvSpPr>
          <p:spPr bwMode="auto">
            <a:xfrm>
              <a:off x="2941638" y="3578225"/>
              <a:ext cx="93166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b="1" dirty="0">
                  <a:solidFill>
                    <a:srgbClr val="0000CC"/>
                  </a:solidFill>
                  <a:latin typeface="맑은 고딕" pitchFamily="50" charset="-127"/>
                  <a:ea typeface="맑은 고딕" pitchFamily="50" charset="-127"/>
                </a:rPr>
                <a:t>① </a:t>
              </a:r>
              <a:r>
                <a:rPr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</a:t>
              </a:r>
              <a:r>
                <a:rPr lang="en-US" altLang="ko-KR" sz="1200" b="1" dirty="0">
                  <a:solidFill>
                    <a:srgbClr val="0000CC"/>
                  </a:solidFill>
                  <a:latin typeface="맑은 고딕" pitchFamily="50" charset="-127"/>
                  <a:ea typeface="맑은 고딕" pitchFamily="50" charset="-127"/>
                </a:rPr>
                <a:t> &gt; </a:t>
              </a:r>
              <a:r>
                <a:rPr lang="en-US" altLang="ko-KR" sz="1200" dirty="0">
                  <a:solidFill>
                    <a:srgbClr val="0000CC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</a:rPr>
                <a:t> </a:t>
              </a:r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>
              <a:off x="2928938" y="3946525"/>
              <a:ext cx="744537" cy="371475"/>
            </a:xfrm>
            <a:prstGeom prst="line">
              <a:avLst/>
            </a:prstGeom>
            <a:noFill/>
            <a:ln w="12700">
              <a:solidFill>
                <a:srgbClr val="0000CC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3970338" y="4314825"/>
              <a:ext cx="101662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b="1" dirty="0">
                  <a:solidFill>
                    <a:srgbClr val="0000CC"/>
                  </a:solidFill>
                  <a:latin typeface="맑은 고딕" pitchFamily="50" charset="-127"/>
                  <a:ea typeface="맑은 고딕" pitchFamily="50" charset="-127"/>
                </a:rPr>
                <a:t>② </a:t>
              </a:r>
              <a:r>
                <a:rPr lang="en-US" altLang="ko-KR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</a:t>
              </a:r>
              <a:r>
                <a:rPr lang="en-US" altLang="ko-KR" sz="1200" b="1" dirty="0">
                  <a:solidFill>
                    <a:srgbClr val="0000CC"/>
                  </a:solidFill>
                  <a:latin typeface="맑은 고딕" pitchFamily="50" charset="-127"/>
                  <a:ea typeface="맑은 고딕" pitchFamily="50" charset="-127"/>
                </a:rPr>
                <a:t> = </a:t>
              </a:r>
              <a:r>
                <a:rPr lang="en-US" altLang="ko-KR" sz="1200" dirty="0">
                  <a:solidFill>
                    <a:srgbClr val="0000CC"/>
                  </a:solidFill>
                  <a:latin typeface="맑은 고딕" pitchFamily="50" charset="-127"/>
                  <a:ea typeface="맑은 고딕" pitchFamily="50" charset="-127"/>
                </a:rPr>
                <a:t>10 </a:t>
              </a:r>
              <a:endParaRPr lang="en-US" altLang="ko-KR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1958975" y="5359400"/>
              <a:ext cx="360363" cy="360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auto">
            <a:xfrm>
              <a:off x="1781175" y="5684838"/>
              <a:ext cx="355600" cy="3365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20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623807" y="3301181"/>
              <a:ext cx="186301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단계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삭제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할 노드 </a:t>
              </a:r>
              <a:r>
                <a:rPr lang="ko-KR" altLang="en-US" sz="1200" b="1" dirty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탐색</a:t>
              </a:r>
            </a:p>
          </p:txBody>
        </p:sp>
        <p:grpSp>
          <p:nvGrpSpPr>
            <p:cNvPr id="33" name="Group 33"/>
            <p:cNvGrpSpPr>
              <a:grpSpLocks/>
            </p:cNvGrpSpPr>
            <p:nvPr/>
          </p:nvGrpSpPr>
          <p:grpSpPr bwMode="auto">
            <a:xfrm>
              <a:off x="4052890" y="4484690"/>
              <a:ext cx="1217613" cy="534988"/>
              <a:chOff x="3470" y="1207"/>
              <a:chExt cx="767" cy="337"/>
            </a:xfrm>
          </p:grpSpPr>
          <p:sp>
            <p:nvSpPr>
              <p:cNvPr id="34" name="Freeform 34"/>
              <p:cNvSpPr>
                <a:spLocks/>
              </p:cNvSpPr>
              <p:nvPr/>
            </p:nvSpPr>
            <p:spPr bwMode="auto">
              <a:xfrm>
                <a:off x="3470" y="1207"/>
                <a:ext cx="325" cy="318"/>
              </a:xfrm>
              <a:custGeom>
                <a:avLst/>
                <a:gdLst>
                  <a:gd name="T0" fmla="*/ 317 w 325"/>
                  <a:gd name="T1" fmla="*/ 696 h 272"/>
                  <a:gd name="T2" fmla="*/ 317 w 325"/>
                  <a:gd name="T3" fmla="*/ 579 h 272"/>
                  <a:gd name="T4" fmla="*/ 272 w 325"/>
                  <a:gd name="T5" fmla="*/ 233 h 272"/>
                  <a:gd name="T6" fmla="*/ 0 w 325"/>
                  <a:gd name="T7" fmla="*/ 0 h 27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5"/>
                  <a:gd name="T13" fmla="*/ 0 h 272"/>
                  <a:gd name="T14" fmla="*/ 325 w 325"/>
                  <a:gd name="T15" fmla="*/ 272 h 27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5" h="272">
                    <a:moveTo>
                      <a:pt x="317" y="272"/>
                    </a:moveTo>
                    <a:cubicBezTo>
                      <a:pt x="320" y="264"/>
                      <a:pt x="324" y="257"/>
                      <a:pt x="317" y="227"/>
                    </a:cubicBezTo>
                    <a:cubicBezTo>
                      <a:pt x="310" y="197"/>
                      <a:pt x="325" y="129"/>
                      <a:pt x="272" y="91"/>
                    </a:cubicBezTo>
                    <a:cubicBezTo>
                      <a:pt x="219" y="53"/>
                      <a:pt x="109" y="26"/>
                      <a:pt x="0" y="0"/>
                    </a:cubicBezTo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 type="arrow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 Box 35"/>
              <p:cNvSpPr txBox="1">
                <a:spLocks noChangeArrowheads="1"/>
              </p:cNvSpPr>
              <p:nvPr/>
            </p:nvSpPr>
            <p:spPr bwMode="auto">
              <a:xfrm>
                <a:off x="3696" y="1389"/>
                <a:ext cx="541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ko-KR" altLang="en-US" sz="1000" b="1" dirty="0">
                    <a:solidFill>
                      <a:srgbClr val="0000C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자식 노드 이동</a:t>
                </a:r>
                <a:endPara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6" name="Text Box 36"/>
            <p:cNvSpPr txBox="1">
              <a:spLocks noChangeArrowheads="1"/>
            </p:cNvSpPr>
            <p:nvPr/>
          </p:nvSpPr>
          <p:spPr bwMode="auto">
            <a:xfrm>
              <a:off x="623807" y="3682181"/>
              <a:ext cx="186301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단계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탐색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 노드 </a:t>
              </a:r>
              <a:r>
                <a:rPr lang="ko-KR" altLang="en-US" sz="1200" b="1" dirty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삭제</a:t>
              </a:r>
            </a:p>
          </p:txBody>
        </p:sp>
        <p:sp>
          <p:nvSpPr>
            <p:cNvPr id="37" name="Text Box 37"/>
            <p:cNvSpPr txBox="1">
              <a:spLocks noChangeArrowheads="1"/>
            </p:cNvSpPr>
            <p:nvPr/>
          </p:nvSpPr>
          <p:spPr bwMode="auto">
            <a:xfrm>
              <a:off x="633332" y="4026669"/>
              <a:ext cx="13468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단계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200" b="1" dirty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후속 처리</a:t>
              </a:r>
            </a:p>
          </p:txBody>
        </p:sp>
      </p:grp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25" y="2997200"/>
            <a:ext cx="3498851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7804080" y="1187280"/>
              <a:ext cx="324360" cy="15912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4720" y="1177920"/>
                <a:ext cx="343080" cy="177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노드 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ko-KR" altLang="en-US" dirty="0"/>
              <a:t>하는 경우에 대한 </a:t>
            </a:r>
            <a:r>
              <a:rPr lang="ko-KR" altLang="en-US" dirty="0">
                <a:solidFill>
                  <a:srgbClr val="FF0000"/>
                </a:solidFill>
              </a:rPr>
              <a:t>단순 연결 리스트 </a:t>
            </a:r>
            <a:r>
              <a:rPr lang="ko-KR" altLang="en-US" dirty="0">
                <a:solidFill>
                  <a:srgbClr val="0000CC"/>
                </a:solidFill>
              </a:rPr>
              <a:t>표현</a:t>
            </a:r>
          </a:p>
          <a:p>
            <a:pPr lvl="2"/>
            <a:endParaRPr lang="ko-KR" altLang="en-US" dirty="0"/>
          </a:p>
        </p:txBody>
      </p:sp>
      <p:sp>
        <p:nvSpPr>
          <p:cNvPr id="686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이진 탐색 트리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276872"/>
            <a:ext cx="5400600" cy="3879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1502277"/>
            <a:ext cx="2448272" cy="1549189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7194036" y="1952263"/>
            <a:ext cx="36004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67384" y="4743432"/>
            <a:ext cx="432000" cy="216024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836712"/>
            <a:ext cx="8686800" cy="5715000"/>
          </a:xfrm>
        </p:spPr>
        <p:txBody>
          <a:bodyPr/>
          <a:lstStyle/>
          <a:p>
            <a:pPr lvl="1" eaLnBrk="1" hangingPunct="1">
              <a:defRPr/>
            </a:pP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삭제</a:t>
            </a:r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할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노드</a:t>
            </a:r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가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자식 노드</a:t>
            </a:r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를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두 개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가진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경우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차수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=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의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삭제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연산</a:t>
            </a:r>
            <a:endParaRPr lang="en-US" altLang="ko-KR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 eaLnBrk="1" hangingPunct="1">
              <a:defRPr/>
            </a:pPr>
            <a:r>
              <a:rPr lang="ko-KR" altLang="en-US" dirty="0"/>
              <a:t>노드를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ko-KR" altLang="en-US" dirty="0"/>
              <a:t>하면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00CC"/>
                </a:solidFill>
              </a:rPr>
              <a:t>자식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노드</a:t>
            </a:r>
            <a:r>
              <a:rPr lang="ko-KR" altLang="en-US" dirty="0"/>
              <a:t>들은 </a:t>
            </a:r>
            <a:r>
              <a:rPr lang="ko-KR" altLang="en-US" dirty="0">
                <a:solidFill>
                  <a:srgbClr val="0000CC"/>
                </a:solidFill>
              </a:rPr>
              <a:t>트리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연결</a:t>
            </a:r>
            <a:r>
              <a:rPr lang="ko-KR" altLang="en-US" dirty="0"/>
              <a:t>이 끊어져서 </a:t>
            </a:r>
            <a:r>
              <a:rPr lang="ko-KR" altLang="en-US" dirty="0">
                <a:solidFill>
                  <a:srgbClr val="FF0000"/>
                </a:solidFill>
              </a:rPr>
              <a:t>고아</a:t>
            </a:r>
            <a:r>
              <a:rPr lang="ko-KR" altLang="en-US" dirty="0"/>
              <a:t>가 됨</a:t>
            </a: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>
                <a:solidFill>
                  <a:srgbClr val="0000CC"/>
                </a:solidFill>
              </a:rPr>
              <a:t>후속 처리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ko-KR" altLang="en-US" dirty="0"/>
              <a:t>한 노드의 자리를 </a:t>
            </a:r>
            <a:r>
              <a:rPr lang="ko-KR" altLang="en-US" dirty="0">
                <a:solidFill>
                  <a:srgbClr val="0000CC"/>
                </a:solidFill>
              </a:rPr>
              <a:t>자손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노드</a:t>
            </a:r>
            <a:r>
              <a:rPr lang="ko-KR" altLang="en-US" dirty="0"/>
              <a:t>들 </a:t>
            </a:r>
            <a:r>
              <a:rPr lang="ko-KR" altLang="en-US" dirty="0">
                <a:solidFill>
                  <a:srgbClr val="FF0000"/>
                </a:solidFill>
              </a:rPr>
              <a:t>중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FF0000"/>
                </a:solidFill>
              </a:rPr>
              <a:t>선택한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후계자</a:t>
            </a:r>
            <a:r>
              <a:rPr lang="ko-KR" altLang="en-US" dirty="0"/>
              <a:t>에게 </a:t>
            </a:r>
            <a:r>
              <a:rPr lang="ko-KR" altLang="en-US" dirty="0">
                <a:solidFill>
                  <a:srgbClr val="FF0000"/>
                </a:solidFill>
              </a:rPr>
              <a:t>물려줌</a:t>
            </a:r>
            <a:endParaRPr lang="en-US" altLang="ko-KR" dirty="0">
              <a:solidFill>
                <a:srgbClr val="FF0000"/>
              </a:solidFill>
            </a:endParaRPr>
          </a:p>
          <a:p>
            <a:pPr lvl="4" eaLnBrk="1" hangingPunct="1">
              <a:defRPr/>
            </a:pP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>
                <a:solidFill>
                  <a:srgbClr val="0000CC"/>
                </a:solidFill>
              </a:rPr>
              <a:t>후계자 선택 방법</a:t>
            </a:r>
            <a:endParaRPr lang="en-US" altLang="ko-KR" dirty="0">
              <a:solidFill>
                <a:srgbClr val="0000CC"/>
              </a:solidFill>
            </a:endParaRPr>
          </a:p>
          <a:p>
            <a:pPr lvl="3" eaLnBrk="1" hangingPunct="1">
              <a:defRPr/>
            </a:pPr>
            <a:r>
              <a:rPr lang="ko-KR" altLang="en-US" dirty="0">
                <a:solidFill>
                  <a:srgbClr val="0000CC"/>
                </a:solidFill>
              </a:rPr>
              <a:t>왼쪽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서브</a:t>
            </a:r>
            <a:r>
              <a:rPr lang="ko-KR" altLang="en-US" dirty="0"/>
              <a:t>트리에서 </a:t>
            </a:r>
            <a:r>
              <a:rPr lang="ko-KR" altLang="en-US" dirty="0">
                <a:solidFill>
                  <a:srgbClr val="FF0000"/>
                </a:solidFill>
              </a:rPr>
              <a:t>가장 큰 자손 </a:t>
            </a:r>
            <a:r>
              <a:rPr lang="ko-KR" altLang="en-US" dirty="0"/>
              <a:t>노드 선택 </a:t>
            </a:r>
            <a:r>
              <a:rPr lang="en-US" altLang="ko-KR" dirty="0"/>
              <a:t>:  </a:t>
            </a:r>
            <a:r>
              <a:rPr lang="ko-KR" altLang="en-US" dirty="0">
                <a:solidFill>
                  <a:srgbClr val="0000CC"/>
                </a:solidFill>
              </a:rPr>
              <a:t>왼쪽 서브 </a:t>
            </a:r>
            <a:r>
              <a:rPr lang="ko-KR" altLang="en-US" dirty="0"/>
              <a:t>트리의 </a:t>
            </a:r>
            <a:r>
              <a:rPr lang="ko-KR" altLang="en-US" dirty="0">
                <a:solidFill>
                  <a:srgbClr val="0000CC"/>
                </a:solidFill>
              </a:rPr>
              <a:t>오른쪽</a:t>
            </a:r>
            <a:r>
              <a:rPr lang="ko-KR" altLang="en-US" dirty="0"/>
              <a:t> 링크를 따라 </a:t>
            </a:r>
            <a:r>
              <a:rPr lang="ko-KR" altLang="en-US" dirty="0">
                <a:solidFill>
                  <a:srgbClr val="0000CC"/>
                </a:solidFill>
              </a:rPr>
              <a:t>계속</a:t>
            </a:r>
            <a:br>
              <a:rPr lang="en-US" altLang="ko-KR" dirty="0">
                <a:solidFill>
                  <a:srgbClr val="0000CC"/>
                </a:solidFill>
              </a:rPr>
            </a:br>
            <a:r>
              <a:rPr lang="ko-KR" altLang="en-US" dirty="0">
                <a:solidFill>
                  <a:srgbClr val="0000CC"/>
                </a:solidFill>
              </a:rPr>
              <a:t>이동</a:t>
            </a:r>
            <a:r>
              <a:rPr lang="ko-KR" altLang="en-US" dirty="0"/>
              <a:t>하여</a:t>
            </a:r>
            <a:r>
              <a:rPr lang="ko-KR" altLang="en-US" dirty="0">
                <a:solidFill>
                  <a:srgbClr val="0000CC"/>
                </a:solidFill>
              </a:rPr>
              <a:t> 오른쪽</a:t>
            </a:r>
            <a:r>
              <a:rPr lang="ko-KR" altLang="en-US" dirty="0"/>
              <a:t> 링크 필드가 </a:t>
            </a:r>
            <a:r>
              <a:rPr lang="en-US" altLang="ko-KR" dirty="0">
                <a:solidFill>
                  <a:srgbClr val="FF0000"/>
                </a:solidFill>
              </a:rPr>
              <a:t>NULL</a:t>
            </a:r>
            <a:r>
              <a:rPr lang="ko-KR" altLang="en-US" dirty="0"/>
              <a:t>인 </a:t>
            </a:r>
            <a:r>
              <a:rPr lang="ko-KR" altLang="en-US" dirty="0" err="1"/>
              <a:t>노드</a:t>
            </a:r>
            <a:r>
              <a:rPr lang="ko-KR" altLang="en-US" dirty="0"/>
              <a:t> 즉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가장 오른쪽 </a:t>
            </a:r>
            <a:r>
              <a:rPr lang="ko-KR" altLang="en-US" dirty="0"/>
              <a:t>노드가 </a:t>
            </a:r>
            <a:r>
              <a:rPr lang="ko-KR" altLang="en-US" dirty="0">
                <a:solidFill>
                  <a:srgbClr val="0000CC"/>
                </a:solidFill>
              </a:rPr>
              <a:t>후계자</a:t>
            </a:r>
            <a:r>
              <a:rPr lang="ko-KR" altLang="en-US" dirty="0"/>
              <a:t>가 됨</a:t>
            </a:r>
            <a:endParaRPr lang="en-US" altLang="ko-KR" dirty="0"/>
          </a:p>
          <a:p>
            <a:pPr lvl="3" eaLnBrk="1" hangingPunct="1">
              <a:defRPr/>
            </a:pPr>
            <a:r>
              <a:rPr lang="ko-KR" altLang="en-US" dirty="0">
                <a:solidFill>
                  <a:srgbClr val="0000CC"/>
                </a:solidFill>
              </a:rPr>
              <a:t>오른쪽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서브</a:t>
            </a:r>
            <a:r>
              <a:rPr lang="ko-KR" altLang="en-US" dirty="0"/>
              <a:t>트리에서 </a:t>
            </a:r>
            <a:r>
              <a:rPr lang="ko-KR" altLang="en-US" dirty="0">
                <a:solidFill>
                  <a:srgbClr val="FF0000"/>
                </a:solidFill>
              </a:rPr>
              <a:t>가장 작은 자손</a:t>
            </a:r>
            <a:r>
              <a:rPr lang="ko-KR" altLang="en-US" dirty="0"/>
              <a:t> 노드 선택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00CC"/>
                </a:solidFill>
              </a:rPr>
              <a:t>오른쪽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서브</a:t>
            </a:r>
            <a:r>
              <a:rPr lang="ko-KR" altLang="en-US" dirty="0"/>
              <a:t> 트리에서 </a:t>
            </a:r>
            <a:r>
              <a:rPr lang="ko-KR" altLang="en-US" dirty="0">
                <a:solidFill>
                  <a:srgbClr val="0000CC"/>
                </a:solidFill>
              </a:rPr>
              <a:t>왼쪽</a:t>
            </a:r>
            <a:r>
              <a:rPr lang="ko-KR" altLang="en-US" dirty="0"/>
              <a:t> 링크를 따라</a:t>
            </a:r>
            <a:br>
              <a:rPr lang="en-US" altLang="ko-KR" dirty="0"/>
            </a:br>
            <a:r>
              <a:rPr lang="ko-KR" altLang="en-US" dirty="0"/>
              <a:t>계속 </a:t>
            </a:r>
            <a:r>
              <a:rPr lang="ko-KR" altLang="en-US" dirty="0">
                <a:solidFill>
                  <a:srgbClr val="0000CC"/>
                </a:solidFill>
              </a:rPr>
              <a:t>이동</a:t>
            </a:r>
            <a:r>
              <a:rPr lang="ko-KR" altLang="en-US" dirty="0"/>
              <a:t>하여 </a:t>
            </a:r>
            <a:r>
              <a:rPr lang="ko-KR" altLang="en-US" dirty="0">
                <a:solidFill>
                  <a:srgbClr val="0000CC"/>
                </a:solidFill>
              </a:rPr>
              <a:t>왼쪽</a:t>
            </a:r>
            <a:r>
              <a:rPr lang="ko-KR" altLang="en-US" dirty="0"/>
              <a:t> 링크 필드가 </a:t>
            </a:r>
            <a:r>
              <a:rPr lang="en-US" altLang="ko-KR" dirty="0">
                <a:solidFill>
                  <a:srgbClr val="FF0000"/>
                </a:solidFill>
              </a:rPr>
              <a:t>NULL</a:t>
            </a:r>
            <a:r>
              <a:rPr lang="ko-KR" altLang="en-US" dirty="0"/>
              <a:t>인 노드 즉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가장 왼쪽</a:t>
            </a:r>
            <a:r>
              <a:rPr lang="ko-KR" altLang="en-US" dirty="0"/>
              <a:t>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있는 노드가 </a:t>
            </a:r>
            <a:r>
              <a:rPr lang="ko-KR" altLang="en-US" dirty="0">
                <a:solidFill>
                  <a:srgbClr val="0000CC"/>
                </a:solidFill>
              </a:rPr>
              <a:t>후계자</a:t>
            </a:r>
            <a:r>
              <a:rPr lang="ko-KR" altLang="en-US" dirty="0"/>
              <a:t>가 됨</a:t>
            </a:r>
          </a:p>
        </p:txBody>
      </p:sp>
      <p:sp>
        <p:nvSpPr>
          <p:cNvPr id="696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이진 탐색 트리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4437112"/>
            <a:ext cx="3888432" cy="21111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7753320" y="1136520"/>
              <a:ext cx="267120" cy="20376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3960" y="1127160"/>
                <a:ext cx="285840" cy="222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노드 </a:t>
            </a:r>
            <a:r>
              <a:rPr lang="en-US" altLang="ko-KR" dirty="0">
                <a:solidFill>
                  <a:srgbClr val="FF0000"/>
                </a:solidFill>
              </a:rPr>
              <a:t>8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rgbClr val="0000CC"/>
                </a:solidFill>
              </a:rPr>
              <a:t>경우</a:t>
            </a:r>
            <a:endParaRPr lang="ko-KR" altLang="en-US" sz="1600" dirty="0">
              <a:solidFill>
                <a:srgbClr val="0000CC"/>
              </a:solidFill>
            </a:endParaRPr>
          </a:p>
          <a:p>
            <a:pPr lvl="2"/>
            <a:endParaRPr lang="ko-KR" altLang="en-US" dirty="0"/>
          </a:p>
        </p:txBody>
      </p:sp>
      <p:sp>
        <p:nvSpPr>
          <p:cNvPr id="716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이진 탐색 트리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776" y="1302066"/>
            <a:ext cx="6611047" cy="2735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776" y="4147417"/>
            <a:ext cx="6912768" cy="246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2123728" y="2834648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435064" y="2384312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/>
              <a:t>1) </a:t>
            </a:r>
            <a:r>
              <a:rPr lang="ko-KR" altLang="en-US" dirty="0"/>
              <a:t>노드 </a:t>
            </a:r>
            <a:r>
              <a:rPr lang="en-US" altLang="ko-KR" dirty="0">
                <a:solidFill>
                  <a:srgbClr val="FF0000"/>
                </a:solidFill>
              </a:rPr>
              <a:t>5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후계자</a:t>
            </a:r>
            <a:r>
              <a:rPr lang="ko-KR" altLang="en-US" dirty="0"/>
              <a:t>로 선택한 경우</a:t>
            </a:r>
          </a:p>
          <a:p>
            <a:pPr lvl="3" eaLnBrk="1" hangingPunct="1">
              <a:buFont typeface="Wingdings" panose="05000000000000000000" pitchFamily="2" charset="2"/>
              <a:buNone/>
            </a:pPr>
            <a:r>
              <a:rPr lang="ko-KR" altLang="en-US" dirty="0"/>
              <a:t>① </a:t>
            </a:r>
            <a:r>
              <a:rPr lang="ko-KR" altLang="en-US" dirty="0">
                <a:solidFill>
                  <a:srgbClr val="0000CC"/>
                </a:solidFill>
              </a:rPr>
              <a:t>후계자</a:t>
            </a:r>
            <a:r>
              <a:rPr lang="ko-KR" altLang="en-US" dirty="0"/>
              <a:t> 노드 </a:t>
            </a:r>
            <a:r>
              <a:rPr lang="en-US" altLang="ko-KR" dirty="0">
                <a:solidFill>
                  <a:srgbClr val="FF0000"/>
                </a:solidFill>
              </a:rPr>
              <a:t>5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원래자리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ko-KR" altLang="en-US" dirty="0"/>
              <a:t>하여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노드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8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자리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물려줌</a:t>
            </a:r>
            <a:endParaRPr lang="en-US" altLang="ko-KR" dirty="0">
              <a:solidFill>
                <a:srgbClr val="0000CC"/>
              </a:solidFill>
            </a:endParaRPr>
          </a:p>
          <a:p>
            <a:pPr lvl="2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ko-KR" sz="1400" dirty="0"/>
              <a:t>    ② </a:t>
            </a:r>
            <a:r>
              <a:rPr lang="ko-KR" altLang="en-US" sz="1400" dirty="0">
                <a:solidFill>
                  <a:srgbClr val="0000CC"/>
                </a:solidFill>
              </a:rPr>
              <a:t>후계자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노드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/>
              <a:t>의 </a:t>
            </a:r>
            <a:r>
              <a:rPr lang="ko-KR" altLang="en-US" sz="1400" dirty="0">
                <a:solidFill>
                  <a:srgbClr val="0000CC"/>
                </a:solidFill>
              </a:rPr>
              <a:t>원래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0000CC"/>
                </a:solidFill>
              </a:rPr>
              <a:t>자리</a:t>
            </a:r>
            <a:r>
              <a:rPr lang="ko-KR" altLang="en-US" sz="1400" dirty="0"/>
              <a:t>는 </a:t>
            </a:r>
            <a:r>
              <a:rPr lang="ko-KR" altLang="en-US" sz="1400" dirty="0">
                <a:solidFill>
                  <a:srgbClr val="0000CC"/>
                </a:solidFill>
              </a:rPr>
              <a:t>자식</a:t>
            </a:r>
            <a:r>
              <a:rPr lang="ko-KR" altLang="en-US" sz="1400" dirty="0"/>
              <a:t> 노드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/>
              <a:t>에게 물려주어 이진 탐색 트리를 재구성</a:t>
            </a:r>
            <a:br>
              <a:rPr lang="en-US" altLang="ko-KR" sz="1400" dirty="0"/>
            </a:br>
            <a:r>
              <a:rPr lang="en-US" altLang="ko-KR" sz="1400" dirty="0"/>
              <a:t>    (</a:t>
            </a:r>
            <a:r>
              <a:rPr lang="ko-KR" altLang="en-US" sz="1400" dirty="0"/>
              <a:t>자식 노드가 </a:t>
            </a:r>
            <a:r>
              <a:rPr lang="ko-KR" altLang="en-US" sz="1400" dirty="0">
                <a:solidFill>
                  <a:srgbClr val="FF0000"/>
                </a:solidFill>
              </a:rPr>
              <a:t>하나</a:t>
            </a:r>
            <a:r>
              <a:rPr lang="ko-KR" altLang="en-US" sz="1400" dirty="0"/>
              <a:t>인 노드 </a:t>
            </a:r>
            <a:r>
              <a:rPr lang="ko-KR" altLang="en-US" sz="1400" dirty="0">
                <a:solidFill>
                  <a:srgbClr val="FF0000"/>
                </a:solidFill>
              </a:rPr>
              <a:t>삭제</a:t>
            </a:r>
            <a:r>
              <a:rPr lang="ko-KR" altLang="en-US" sz="1400" dirty="0"/>
              <a:t> 연산의 </a:t>
            </a:r>
            <a:r>
              <a:rPr lang="ko-KR" altLang="en-US" sz="1400" dirty="0">
                <a:solidFill>
                  <a:srgbClr val="0000CC"/>
                </a:solidFill>
              </a:rPr>
              <a:t>후속처리 수행</a:t>
            </a:r>
            <a:r>
              <a:rPr lang="en-US" altLang="ko-KR" sz="1400" dirty="0"/>
              <a:t>)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2) </a:t>
            </a:r>
            <a:r>
              <a:rPr lang="ko-KR" altLang="en-US" dirty="0"/>
              <a:t>노드 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CC"/>
                </a:solidFill>
              </a:rPr>
              <a:t>후계자</a:t>
            </a:r>
            <a:r>
              <a:rPr lang="ko-KR" altLang="en-US" dirty="0"/>
              <a:t>로 선택한 경우</a:t>
            </a:r>
          </a:p>
          <a:p>
            <a:pPr lvl="3" eaLnBrk="1" hangingPunct="1">
              <a:buFont typeface="Wingdings" panose="05000000000000000000" pitchFamily="2" charset="2"/>
              <a:buNone/>
            </a:pPr>
            <a:r>
              <a:rPr lang="ko-KR" altLang="en-US" dirty="0"/>
              <a:t>① </a:t>
            </a:r>
            <a:r>
              <a:rPr lang="ko-KR" altLang="en-US" dirty="0">
                <a:solidFill>
                  <a:srgbClr val="0000CC"/>
                </a:solidFill>
              </a:rPr>
              <a:t>후계자</a:t>
            </a:r>
            <a:r>
              <a:rPr lang="ko-KR" altLang="en-US" dirty="0"/>
              <a:t> 노드 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ko-KR" altLang="en-US" dirty="0"/>
              <a:t>을 원래자리에서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ko-KR" altLang="en-US" dirty="0"/>
              <a:t>하여</a:t>
            </a:r>
            <a:r>
              <a:rPr lang="en-US" altLang="ko-KR" dirty="0"/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삭제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8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자리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물려줌</a:t>
            </a:r>
            <a:endParaRPr lang="en-US" altLang="ko-KR" dirty="0">
              <a:solidFill>
                <a:srgbClr val="0000CC"/>
              </a:solidFill>
            </a:endParaRPr>
          </a:p>
          <a:p>
            <a:pPr lvl="3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ko-KR" dirty="0"/>
              <a:t>② </a:t>
            </a:r>
            <a:r>
              <a:rPr lang="ko-KR" altLang="en-US" dirty="0">
                <a:solidFill>
                  <a:srgbClr val="0000CC"/>
                </a:solidFill>
              </a:rPr>
              <a:t>후계자</a:t>
            </a:r>
            <a:r>
              <a:rPr lang="ko-KR" altLang="en-US" dirty="0"/>
              <a:t>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ko-KR" altLang="en-US" dirty="0"/>
              <a:t>의 </a:t>
            </a:r>
            <a:r>
              <a:rPr lang="ko-KR" altLang="en-US" dirty="0" err="1"/>
              <a:t>원래자리는</a:t>
            </a:r>
            <a:r>
              <a:rPr lang="ko-KR" altLang="en-US" dirty="0"/>
              <a:t> </a:t>
            </a:r>
            <a:r>
              <a:rPr lang="ko-KR" altLang="en-US" dirty="0" err="1"/>
              <a:t>자식노드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14</a:t>
            </a:r>
            <a:r>
              <a:rPr lang="ko-KR" altLang="en-US" dirty="0"/>
              <a:t>에게 물려주어 이진 탐색 트리를 재구성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자식노드가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하나</a:t>
            </a:r>
            <a:r>
              <a:rPr lang="ko-KR" altLang="en-US" dirty="0"/>
              <a:t>인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ko-KR" altLang="en-US" dirty="0"/>
              <a:t> 연산의 후속처리 수행</a:t>
            </a:r>
            <a:r>
              <a:rPr lang="en-US" altLang="ko-KR" dirty="0"/>
              <a:t>)</a:t>
            </a:r>
          </a:p>
          <a:p>
            <a:pPr lvl="2"/>
            <a:endParaRPr lang="ko-KR" altLang="en-US" dirty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이진 탐색 트리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965" y="2276872"/>
            <a:ext cx="2628850" cy="16560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4725144"/>
            <a:ext cx="3441551" cy="19766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227013" y="836712"/>
            <a:ext cx="8686800" cy="5715000"/>
          </a:xfrm>
        </p:spPr>
        <p:txBody>
          <a:bodyPr/>
          <a:lstStyle/>
          <a:p>
            <a:pPr lvl="1"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A</a:t>
            </a:r>
          </a:p>
          <a:p>
            <a:pPr lvl="2" eaLnBrk="1" hangingPunct="1">
              <a:defRPr/>
            </a:pPr>
            <a:r>
              <a:rPr lang="ko-KR" altLang="en-US" b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노드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(node)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트리의</a:t>
            </a:r>
            <a:r>
              <a:rPr lang="ko-KR" altLang="en-US" dirty="0"/>
              <a:t> 원소</a:t>
            </a:r>
          </a:p>
          <a:p>
            <a:pPr lvl="3" eaLnBrk="1" hangingPunct="1">
              <a:defRPr/>
            </a:pPr>
            <a:r>
              <a:rPr lang="ko-KR" altLang="en-US" dirty="0"/>
              <a:t>트리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의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>
                <a:solidFill>
                  <a:srgbClr val="0000CC"/>
                </a:solidFill>
              </a:rPr>
              <a:t>A, B, C, D, E, F, G, H, I, J, K, L</a:t>
            </a:r>
          </a:p>
          <a:p>
            <a:pPr lvl="2" eaLnBrk="1" hangingPunct="1">
              <a:defRPr/>
            </a:pPr>
            <a:r>
              <a:rPr lang="ko-KR" alt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루트</a:t>
            </a:r>
            <a:r>
              <a:rPr lang="ko-KR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ko-KR" alt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노드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(root node)</a:t>
            </a:r>
            <a:r>
              <a:rPr lang="ko-KR" altLang="en-US" b="1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트리의</a:t>
            </a:r>
            <a:r>
              <a:rPr lang="ko-KR" altLang="en-US" dirty="0"/>
              <a:t> 시작 </a:t>
            </a:r>
            <a:r>
              <a:rPr lang="ko-KR" altLang="en-US" dirty="0" err="1"/>
              <a:t>노드</a:t>
            </a:r>
            <a:r>
              <a:rPr lang="en-US" altLang="ko-KR" dirty="0"/>
              <a:t>(</a:t>
            </a:r>
            <a:r>
              <a:rPr lang="ko-KR" altLang="en-US" dirty="0"/>
              <a:t>레벨</a:t>
            </a:r>
            <a:r>
              <a:rPr lang="en-US" altLang="ko-KR" dirty="0"/>
              <a:t>Level 0)</a:t>
            </a:r>
            <a:endParaRPr lang="ko-KR" altLang="en-US" dirty="0"/>
          </a:p>
          <a:p>
            <a:pPr lvl="3" eaLnBrk="1" hangingPunct="1"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A</a:t>
            </a:r>
            <a:r>
              <a:rPr lang="ko-KR" altLang="en-US" dirty="0"/>
              <a:t>의 </a:t>
            </a:r>
            <a:r>
              <a:rPr lang="ko-KR" altLang="en-US" dirty="0" err="1"/>
              <a:t>루트노드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- A</a:t>
            </a:r>
          </a:p>
          <a:p>
            <a:pPr lvl="2" eaLnBrk="1" hangingPunct="1">
              <a:defRPr/>
            </a:pPr>
            <a:r>
              <a:rPr lang="ko-KR" alt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간선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ko-KR" b="1" dirty="0"/>
              <a:t>edge)</a:t>
            </a:r>
            <a:r>
              <a:rPr lang="ko-KR" altLang="en-US" b="1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노드를</a:t>
            </a:r>
            <a:r>
              <a:rPr lang="ko-KR" altLang="en-US" dirty="0"/>
              <a:t> 연결하는 </a:t>
            </a:r>
            <a:r>
              <a:rPr lang="ko-KR" altLang="en-US" dirty="0">
                <a:solidFill>
                  <a:srgbClr val="FF0000"/>
                </a:solidFill>
              </a:rPr>
              <a:t>선</a:t>
            </a:r>
            <a:r>
              <a:rPr lang="en-US" altLang="ko-KR" dirty="0"/>
              <a:t>. </a:t>
            </a:r>
            <a:r>
              <a:rPr lang="ko-KR" altLang="en-US" dirty="0"/>
              <a:t>부모</a:t>
            </a:r>
            <a:r>
              <a:rPr lang="en-US" altLang="ko-KR" dirty="0"/>
              <a:t>Parent</a:t>
            </a:r>
            <a:r>
              <a:rPr lang="ko-KR" altLang="en-US" dirty="0"/>
              <a:t> </a:t>
            </a:r>
            <a:r>
              <a:rPr lang="ko-KR" altLang="en-US" dirty="0" err="1"/>
              <a:t>노드와</a:t>
            </a:r>
            <a:r>
              <a:rPr lang="ko-KR" altLang="en-US" dirty="0"/>
              <a:t> 자식</a:t>
            </a:r>
            <a:r>
              <a:rPr lang="en-US" altLang="ko-KR" dirty="0"/>
              <a:t>Child</a:t>
            </a:r>
            <a:r>
              <a:rPr lang="ko-KR" altLang="en-US" dirty="0"/>
              <a:t> </a:t>
            </a:r>
            <a:r>
              <a:rPr lang="ko-KR" altLang="en-US" dirty="0" err="1"/>
              <a:t>노드를</a:t>
            </a:r>
            <a:r>
              <a:rPr lang="ko-KR" altLang="en-US" dirty="0"/>
              <a:t> 연결</a:t>
            </a:r>
          </a:p>
          <a:p>
            <a:pPr lvl="2" eaLnBrk="1" hangingPunct="1">
              <a:defRPr/>
            </a:pPr>
            <a:r>
              <a:rPr lang="ko-KR" alt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형제</a:t>
            </a:r>
            <a:r>
              <a:rPr lang="ko-KR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ko-KR" alt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노드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(sibling node)</a:t>
            </a:r>
            <a:r>
              <a:rPr lang="ko-KR" altLang="en-US" b="1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같은 레벨</a:t>
            </a:r>
            <a:r>
              <a:rPr lang="en-US" altLang="ko-KR" dirty="0"/>
              <a:t>, </a:t>
            </a:r>
            <a:r>
              <a:rPr lang="ko-KR" altLang="en-US" dirty="0"/>
              <a:t>같은 부모 노드의 자식 노드들</a:t>
            </a:r>
          </a:p>
          <a:p>
            <a:pPr lvl="3" eaLnBrk="1" hangingPunct="1">
              <a:defRPr/>
            </a:pPr>
            <a:r>
              <a:rPr lang="en-US" altLang="ko-KR" dirty="0">
                <a:solidFill>
                  <a:srgbClr val="FF0000"/>
                </a:solidFill>
              </a:rPr>
              <a:t>B,C,D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00CC"/>
                </a:solidFill>
              </a:rPr>
              <a:t>형제 </a:t>
            </a:r>
            <a:r>
              <a:rPr lang="ko-KR" altLang="en-US" dirty="0" err="1">
                <a:solidFill>
                  <a:srgbClr val="0000CC"/>
                </a:solidFill>
              </a:rPr>
              <a:t>노드</a:t>
            </a:r>
            <a:endParaRPr lang="ko-KR" altLang="en-US" dirty="0">
              <a:solidFill>
                <a:srgbClr val="0000CC"/>
              </a:solidFill>
            </a:endParaRPr>
          </a:p>
          <a:p>
            <a:pPr lvl="2" eaLnBrk="1" hangingPunct="1">
              <a:defRPr/>
            </a:pPr>
            <a:r>
              <a:rPr lang="ko-KR" alt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조상</a:t>
            </a:r>
            <a:r>
              <a:rPr lang="ko-KR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ko-KR" alt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노드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(Ancestor)</a:t>
            </a:r>
            <a:r>
              <a:rPr lang="ko-KR" altLang="en-US" b="1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간선을 따라 </a:t>
            </a:r>
            <a:r>
              <a:rPr lang="ko-KR" altLang="en-US" dirty="0">
                <a:solidFill>
                  <a:srgbClr val="0000CC"/>
                </a:solidFill>
              </a:rPr>
              <a:t>루트</a:t>
            </a:r>
            <a:r>
              <a:rPr lang="ko-KR" altLang="en-US" dirty="0"/>
              <a:t> </a:t>
            </a:r>
            <a:r>
              <a:rPr lang="ko-KR" altLang="en-US" dirty="0" err="1"/>
              <a:t>노드까지</a:t>
            </a:r>
            <a:r>
              <a:rPr lang="ko-KR" altLang="en-US" dirty="0"/>
              <a:t> 경로에 있는 모든 </a:t>
            </a:r>
            <a:r>
              <a:rPr lang="ko-KR" altLang="en-US" dirty="0" err="1"/>
              <a:t>노드들</a:t>
            </a:r>
            <a:endParaRPr lang="ko-KR" altLang="en-US" dirty="0"/>
          </a:p>
          <a:p>
            <a:pPr lvl="3" eaLnBrk="1" hangingPunct="1">
              <a:defRPr/>
            </a:pP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K</a:t>
            </a:r>
            <a:r>
              <a:rPr lang="ko-KR" altLang="en-US" dirty="0"/>
              <a:t>의 조상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00CC"/>
                </a:solidFill>
              </a:rPr>
              <a:t>F, B, A</a:t>
            </a:r>
          </a:p>
          <a:p>
            <a:pPr lvl="2" eaLnBrk="1" hangingPunct="1">
              <a:defRPr/>
            </a:pPr>
            <a:r>
              <a:rPr lang="ko-KR" alt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서브 </a:t>
            </a:r>
            <a:r>
              <a:rPr lang="ko-KR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트리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ko-KR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subtree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ko-KR" altLang="en-US" b="1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부노</a:t>
            </a:r>
            <a:r>
              <a:rPr lang="ko-KR" altLang="en-US" dirty="0"/>
              <a:t> </a:t>
            </a:r>
            <a:r>
              <a:rPr lang="ko-KR" altLang="en-US" dirty="0" err="1"/>
              <a:t>노드와</a:t>
            </a:r>
            <a:r>
              <a:rPr lang="ko-KR" altLang="en-US" dirty="0"/>
              <a:t> 연결된 간선을 끊었을 때 생성되는 트리</a:t>
            </a:r>
          </a:p>
          <a:p>
            <a:pPr lvl="3" eaLnBrk="1" hangingPunct="1">
              <a:defRPr/>
            </a:pPr>
            <a:r>
              <a:rPr lang="ko-KR" altLang="en-US" dirty="0"/>
              <a:t>각 </a:t>
            </a:r>
            <a:r>
              <a:rPr lang="ko-KR" altLang="en-US" dirty="0" err="1"/>
              <a:t>노드는</a:t>
            </a:r>
            <a:r>
              <a:rPr lang="ko-KR" altLang="en-US" dirty="0"/>
              <a:t> 자식 </a:t>
            </a:r>
            <a:r>
              <a:rPr lang="ko-KR" altLang="en-US" dirty="0" err="1"/>
              <a:t>노드의</a:t>
            </a:r>
            <a:r>
              <a:rPr lang="ko-KR" altLang="en-US" dirty="0"/>
              <a:t> 개수 만큼 서브 </a:t>
            </a:r>
            <a:r>
              <a:rPr lang="ko-KR" altLang="en-US" dirty="0" err="1"/>
              <a:t>트리를</a:t>
            </a:r>
            <a:r>
              <a:rPr lang="ko-KR" altLang="en-US" dirty="0"/>
              <a:t> 가짐</a:t>
            </a:r>
            <a:endParaRPr lang="en-US" altLang="ko-KR" dirty="0"/>
          </a:p>
          <a:p>
            <a:pPr lvl="2" eaLnBrk="1" hangingPunct="1">
              <a:defRPr/>
            </a:pPr>
            <a:r>
              <a:rPr lang="ko-KR" alt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자손</a:t>
            </a:r>
            <a:r>
              <a:rPr lang="ko-KR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ko-KR" alt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노드</a:t>
            </a:r>
            <a:r>
              <a:rPr lang="ko-KR" altLang="en-US" b="1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서브 </a:t>
            </a:r>
            <a:r>
              <a:rPr lang="ko-KR" altLang="en-US" dirty="0" err="1"/>
              <a:t>트리에</a:t>
            </a:r>
            <a:r>
              <a:rPr lang="ko-KR" altLang="en-US" dirty="0"/>
              <a:t> 있는 하위 레벨의 </a:t>
            </a:r>
            <a:r>
              <a:rPr lang="ko-KR" altLang="en-US" dirty="0" err="1"/>
              <a:t>노드들</a:t>
            </a:r>
            <a:endParaRPr lang="ko-KR" altLang="en-US" dirty="0"/>
          </a:p>
          <a:p>
            <a:pPr lvl="3" eaLnBrk="1" hangingPunct="1">
              <a:defRPr/>
            </a:pPr>
            <a:r>
              <a:rPr lang="en-US" altLang="ko-KR" dirty="0">
                <a:solidFill>
                  <a:srgbClr val="FF0000"/>
                </a:solidFill>
              </a:rPr>
              <a:t>B</a:t>
            </a:r>
            <a:r>
              <a:rPr lang="ko-KR" altLang="en-US" dirty="0"/>
              <a:t>의 자손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CC"/>
                </a:solidFill>
              </a:rPr>
              <a:t>– E,F,K,L</a:t>
            </a: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트리의</a:t>
            </a:r>
            <a:r>
              <a:rPr lang="ko-KR" altLang="en-US" dirty="0"/>
              <a:t> 이해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865304"/>
            <a:ext cx="2729472" cy="202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이진 탐색 </a:t>
            </a:r>
            <a:r>
              <a:rPr lang="ko-KR" altLang="en-US" dirty="0" err="1"/>
              <a:t>트리의</a:t>
            </a:r>
            <a:r>
              <a:rPr lang="ko-KR" altLang="en-US" dirty="0"/>
              <a:t> </a:t>
            </a:r>
            <a:r>
              <a:rPr lang="ko-KR" altLang="en-US" dirty="0" err="1"/>
              <a:t>노드</a:t>
            </a:r>
            <a:r>
              <a:rPr lang="ko-KR" altLang="en-US" dirty="0"/>
              <a:t> 삭제</a:t>
            </a:r>
          </a:p>
        </p:txBody>
      </p:sp>
      <p:sp>
        <p:nvSpPr>
          <p:cNvPr id="757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이진 탐색 트리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41540"/>
            <a:ext cx="8568952" cy="386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이진 탐색 트리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447856" cy="504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87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/>
              <a:t>이진 탐색 트리의 연산 프로그램 </a:t>
            </a:r>
            <a:r>
              <a:rPr lang="en-US" altLang="ko-KR"/>
              <a:t>: </a:t>
            </a:r>
            <a:r>
              <a:rPr lang="ko-KR" altLang="en-US">
                <a:solidFill>
                  <a:srgbClr val="0070C0"/>
                </a:solidFill>
              </a:rPr>
              <a:t>교재 </a:t>
            </a:r>
            <a:r>
              <a:rPr lang="en-US" altLang="ko-KR">
                <a:solidFill>
                  <a:srgbClr val="0070C0"/>
                </a:solidFill>
              </a:rPr>
              <a:t>356p</a:t>
            </a:r>
            <a:endParaRPr lang="ko-KR" altLang="en-US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이진 탐색 트리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05859"/>
            <a:ext cx="2736304" cy="28134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45801"/>
          <a:stretch/>
        </p:blipFill>
        <p:spPr>
          <a:xfrm>
            <a:off x="3465216" y="2005859"/>
            <a:ext cx="2534832" cy="40678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53818"/>
          <a:stretch/>
        </p:blipFill>
        <p:spPr>
          <a:xfrm>
            <a:off x="6117400" y="2132856"/>
            <a:ext cx="2543200" cy="346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802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AVL </a:t>
            </a:r>
            <a:r>
              <a:rPr lang="ko-KR" altLang="en-US" dirty="0"/>
              <a:t>트리의 개념과 유형</a:t>
            </a:r>
            <a:br>
              <a:rPr lang="en-US" altLang="ko-KR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이진 탐색 트리</a:t>
            </a:r>
            <a:r>
              <a:rPr lang="ko-KR" altLang="en-US" sz="1600" dirty="0">
                <a:solidFill>
                  <a:schemeClr val="tx1"/>
                </a:solidFill>
              </a:rPr>
              <a:t>에서</a:t>
            </a:r>
            <a:r>
              <a:rPr lang="ko-KR" altLang="en-US" sz="1600" dirty="0"/>
              <a:t> 균형</a:t>
            </a:r>
            <a:r>
              <a:rPr lang="ko-KR" altLang="en-US" sz="1600" dirty="0">
                <a:solidFill>
                  <a:schemeClr val="tx1"/>
                </a:solidFill>
              </a:rPr>
              <a:t>이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잘 맞으면 </a:t>
            </a:r>
            <a:r>
              <a:rPr lang="ko-KR" altLang="en-US" sz="1600" dirty="0"/>
              <a:t>탐색</a:t>
            </a:r>
            <a:r>
              <a:rPr lang="ko-KR" altLang="en-US" sz="1600" dirty="0">
                <a:solidFill>
                  <a:schemeClr val="tx1"/>
                </a:solidFill>
              </a:rPr>
              <a:t>의</a:t>
            </a:r>
            <a:r>
              <a:rPr lang="ko-KR" altLang="en-US" sz="1600" dirty="0"/>
              <a:t> 성능</a:t>
            </a:r>
            <a:r>
              <a:rPr lang="ko-KR" altLang="en-US" sz="1600" dirty="0">
                <a:solidFill>
                  <a:schemeClr val="tx1"/>
                </a:solidFill>
              </a:rPr>
              <a:t>이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높고</a:t>
            </a:r>
            <a:r>
              <a:rPr lang="en-US" altLang="ko-KR" sz="1600" dirty="0"/>
              <a:t>, </a:t>
            </a:r>
            <a:r>
              <a:rPr lang="ko-KR" altLang="en-US" sz="1600" dirty="0"/>
              <a:t>이 </a:t>
            </a:r>
            <a:r>
              <a:rPr lang="ko-KR" altLang="en-US" sz="1600" dirty="0">
                <a:solidFill>
                  <a:srgbClr val="FF0000"/>
                </a:solidFill>
              </a:rPr>
              <a:t>성능</a:t>
            </a:r>
            <a:r>
              <a:rPr lang="ko-KR" altLang="en-US" sz="1600" dirty="0">
                <a:solidFill>
                  <a:schemeClr val="tx1"/>
                </a:solidFill>
              </a:rPr>
              <a:t>은</a:t>
            </a:r>
            <a:r>
              <a:rPr lang="ko-KR" altLang="en-US" sz="1600" dirty="0"/>
              <a:t> 탐색 트리</a:t>
            </a:r>
            <a:r>
              <a:rPr lang="ko-KR" altLang="en-US" sz="1600" dirty="0">
                <a:solidFill>
                  <a:schemeClr val="tx1"/>
                </a:solidFill>
              </a:rPr>
              <a:t>의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높이</a:t>
            </a:r>
            <a:r>
              <a:rPr lang="ko-KR" altLang="en-US" sz="1600" dirty="0">
                <a:solidFill>
                  <a:schemeClr val="tx1"/>
                </a:solidFill>
              </a:rPr>
              <a:t>와</a:t>
            </a:r>
            <a:r>
              <a:rPr lang="ko-KR" altLang="en-US" sz="1600" dirty="0"/>
              <a:t> 밀접</a:t>
            </a:r>
            <a:r>
              <a:rPr lang="ko-KR" altLang="en-US" sz="1600" dirty="0">
                <a:solidFill>
                  <a:schemeClr val="tx1"/>
                </a:solidFill>
              </a:rPr>
              <a:t>한</a:t>
            </a:r>
            <a:r>
              <a:rPr lang="ko-KR" altLang="en-US" sz="1600" dirty="0"/>
              <a:t> 관계</a:t>
            </a:r>
            <a:r>
              <a:rPr lang="ko-KR" altLang="en-US" sz="1600" dirty="0">
                <a:solidFill>
                  <a:schemeClr val="tx1"/>
                </a:solidFill>
              </a:rPr>
              <a:t>가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br>
              <a:rPr lang="en-US" altLang="ko-KR" sz="1600" dirty="0">
                <a:solidFill>
                  <a:schemeClr val="tx1"/>
                </a:solidFill>
              </a:rPr>
            </a:br>
            <a:br>
              <a:rPr lang="en-US" altLang="ko-KR" sz="1600" dirty="0"/>
            </a:br>
            <a:r>
              <a:rPr lang="en-US" altLang="ko-KR" dirty="0">
                <a:solidFill>
                  <a:srgbClr val="FF0000"/>
                </a:solidFill>
              </a:rPr>
              <a:t>AVL</a:t>
            </a:r>
            <a:r>
              <a:rPr lang="en-US" altLang="ko-KR" dirty="0"/>
              <a:t> </a:t>
            </a:r>
            <a:r>
              <a:rPr lang="ko-KR" altLang="en-US" dirty="0"/>
              <a:t>트리</a:t>
            </a:r>
            <a:r>
              <a:rPr lang="en-US" altLang="ko-KR" baseline="30000" dirty="0"/>
              <a:t>Adelson-</a:t>
            </a:r>
            <a:r>
              <a:rPr lang="en-US" altLang="ko-KR" baseline="30000" dirty="0" err="1"/>
              <a:t>Velskii</a:t>
            </a:r>
            <a:r>
              <a:rPr lang="en-US" altLang="ko-KR" baseline="30000" dirty="0"/>
              <a:t>, Landis Tree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FF0000"/>
                </a:solidFill>
              </a:rPr>
              <a:t>대표적</a:t>
            </a:r>
            <a:r>
              <a:rPr lang="ko-KR" altLang="en-US" dirty="0"/>
              <a:t>인 </a:t>
            </a:r>
            <a:r>
              <a:rPr lang="ko-KR" altLang="en-US" dirty="0">
                <a:solidFill>
                  <a:srgbClr val="FF0000"/>
                </a:solidFill>
              </a:rPr>
              <a:t>균형</a:t>
            </a:r>
            <a:r>
              <a:rPr lang="ko-KR" altLang="en-US" dirty="0"/>
              <a:t> 이진 탐색 트리</a:t>
            </a:r>
            <a:br>
              <a:rPr lang="en-US" altLang="ko-KR" dirty="0"/>
            </a:br>
            <a:r>
              <a:rPr lang="en-US" altLang="ko-KR" sz="1600" dirty="0"/>
              <a:t>      AVL=</a:t>
            </a:r>
            <a:r>
              <a:rPr lang="ko-KR" altLang="en-US" sz="1600" dirty="0" err="1"/>
              <a:t>아델슨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벨스크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라딘스</a:t>
            </a:r>
            <a:endParaRPr lang="en-US" altLang="ko-KR" sz="1600" dirty="0"/>
          </a:p>
          <a:p>
            <a:pPr lvl="2">
              <a:defRPr/>
            </a:pPr>
            <a:r>
              <a:rPr lang="en-US" altLang="ko-KR" sz="1400" dirty="0"/>
              <a:t>AVL </a:t>
            </a:r>
            <a:r>
              <a:rPr lang="ko-KR" altLang="en-US" sz="1400" dirty="0"/>
              <a:t>트리는 각 노드에서 </a:t>
            </a:r>
            <a:r>
              <a:rPr lang="ko-KR" altLang="en-US" sz="1400" dirty="0">
                <a:solidFill>
                  <a:srgbClr val="FF0000"/>
                </a:solidFill>
              </a:rPr>
              <a:t>왼쪽</a:t>
            </a:r>
            <a:r>
              <a:rPr lang="ko-KR" altLang="en-US" sz="1400" dirty="0"/>
              <a:t> 서브 트리의 </a:t>
            </a:r>
            <a:r>
              <a:rPr lang="ko-KR" altLang="en-US" sz="1400" dirty="0">
                <a:solidFill>
                  <a:srgbClr val="0000CC"/>
                </a:solidFill>
              </a:rPr>
              <a:t>높이</a:t>
            </a:r>
            <a:r>
              <a:rPr lang="ko-KR" altLang="en-US" sz="1400" dirty="0"/>
              <a:t> </a:t>
            </a:r>
            <a:r>
              <a:rPr lang="en-US" altLang="ko-KR" sz="1400" dirty="0" err="1">
                <a:solidFill>
                  <a:srgbClr val="0000CC"/>
                </a:solidFill>
              </a:rPr>
              <a:t>hL</a:t>
            </a:r>
            <a:r>
              <a:rPr lang="en-US" altLang="ko-KR" sz="1400" dirty="0"/>
              <a:t>(</a:t>
            </a:r>
            <a:r>
              <a:rPr lang="en-US" altLang="ko-KR" sz="1400" dirty="0">
                <a:solidFill>
                  <a:srgbClr val="FF0000"/>
                </a:solidFill>
              </a:rPr>
              <a:t>h</a:t>
            </a:r>
            <a:r>
              <a:rPr lang="en-US" altLang="ko-KR" sz="1400" dirty="0"/>
              <a:t>eight of </a:t>
            </a:r>
            <a:r>
              <a:rPr lang="en-US" altLang="ko-KR" sz="1400" dirty="0">
                <a:solidFill>
                  <a:srgbClr val="FF0000"/>
                </a:solidFill>
              </a:rPr>
              <a:t>L</a:t>
            </a:r>
            <a:r>
              <a:rPr lang="en-US" altLang="ko-KR" sz="1400" dirty="0"/>
              <a:t>eft subtree)</a:t>
            </a:r>
            <a:r>
              <a:rPr lang="ko-KR" altLang="en-US" sz="1400" dirty="0"/>
              <a:t>과 </a:t>
            </a:r>
            <a:r>
              <a:rPr lang="ko-KR" altLang="en-US" sz="1400" dirty="0">
                <a:solidFill>
                  <a:srgbClr val="FF0000"/>
                </a:solidFill>
              </a:rPr>
              <a:t>오른쪽</a:t>
            </a:r>
            <a:r>
              <a:rPr lang="ko-KR" altLang="en-US" sz="1400" dirty="0"/>
              <a:t> 서브</a:t>
            </a:r>
            <a:br>
              <a:rPr lang="en-US" altLang="ko-KR" sz="1400" dirty="0"/>
            </a:br>
            <a:r>
              <a:rPr lang="ko-KR" altLang="en-US" sz="1400" dirty="0"/>
              <a:t>트리의 </a:t>
            </a:r>
            <a:r>
              <a:rPr lang="ko-KR" altLang="en-US" sz="1400" dirty="0">
                <a:solidFill>
                  <a:srgbClr val="0000CC"/>
                </a:solidFill>
              </a:rPr>
              <a:t>높이</a:t>
            </a:r>
            <a:r>
              <a:rPr lang="ko-KR" altLang="en-US" sz="1400" dirty="0"/>
              <a:t> </a:t>
            </a:r>
            <a:r>
              <a:rPr lang="en-US" altLang="ko-KR" sz="1400" dirty="0" err="1">
                <a:solidFill>
                  <a:srgbClr val="0000CC"/>
                </a:solidFill>
              </a:rPr>
              <a:t>hR</a:t>
            </a:r>
            <a:r>
              <a:rPr lang="en-US" altLang="ko-KR" sz="1400" dirty="0"/>
              <a:t>(</a:t>
            </a:r>
            <a:r>
              <a:rPr lang="en-US" altLang="ko-KR" sz="1400" dirty="0">
                <a:solidFill>
                  <a:srgbClr val="FF0000"/>
                </a:solidFill>
              </a:rPr>
              <a:t>h</a:t>
            </a:r>
            <a:r>
              <a:rPr lang="en-US" altLang="ko-KR" sz="1400" dirty="0"/>
              <a:t>eight of </a:t>
            </a:r>
            <a:r>
              <a:rPr lang="en-US" altLang="ko-KR" sz="1400" dirty="0">
                <a:solidFill>
                  <a:srgbClr val="FF0000"/>
                </a:solidFill>
              </a:rPr>
              <a:t>R</a:t>
            </a:r>
            <a:r>
              <a:rPr lang="en-US" altLang="ko-KR" sz="1400" dirty="0"/>
              <a:t>ight subtree)</a:t>
            </a:r>
            <a:r>
              <a:rPr lang="ko-KR" altLang="en-US" sz="1400" dirty="0"/>
              <a:t>의 </a:t>
            </a:r>
            <a:r>
              <a:rPr lang="ko-KR" altLang="en-US" sz="1400" dirty="0">
                <a:solidFill>
                  <a:srgbClr val="FF0000"/>
                </a:solidFill>
              </a:rPr>
              <a:t>차이</a:t>
            </a:r>
            <a:r>
              <a:rPr lang="ko-KR" altLang="en-US" sz="1400" dirty="0"/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en-US" altLang="ko-KR" sz="1400" dirty="0"/>
              <a:t> </a:t>
            </a:r>
            <a:r>
              <a:rPr lang="ko-KR" altLang="en-US" sz="1400" dirty="0">
                <a:solidFill>
                  <a:srgbClr val="0000CC"/>
                </a:solidFill>
              </a:rPr>
              <a:t>이하</a:t>
            </a:r>
            <a:r>
              <a:rPr lang="ko-KR" altLang="en-US" sz="1400" dirty="0"/>
              <a:t>인 트리</a:t>
            </a:r>
            <a:endParaRPr lang="en-US" altLang="ko-KR" sz="1400" dirty="0"/>
          </a:p>
          <a:p>
            <a:pPr lvl="2">
              <a:defRPr/>
            </a:pPr>
            <a:r>
              <a:rPr lang="ko-KR" altLang="en-US" sz="1400" dirty="0">
                <a:solidFill>
                  <a:srgbClr val="FF0000"/>
                </a:solidFill>
              </a:rPr>
              <a:t>특징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3">
              <a:defRPr/>
            </a:pPr>
            <a:r>
              <a:rPr lang="ko-KR" altLang="en-US" dirty="0">
                <a:solidFill>
                  <a:srgbClr val="0000CC"/>
                </a:solidFill>
              </a:rPr>
              <a:t>왼쪽 서브 트리 </a:t>
            </a:r>
            <a:r>
              <a:rPr lang="en-US" altLang="ko-KR" dirty="0"/>
              <a:t>&lt; </a:t>
            </a:r>
            <a:r>
              <a:rPr lang="ko-KR" altLang="en-US" dirty="0">
                <a:solidFill>
                  <a:srgbClr val="FF0000"/>
                </a:solidFill>
              </a:rPr>
              <a:t>부모 </a:t>
            </a:r>
            <a:r>
              <a:rPr lang="ko-KR" altLang="en-US" dirty="0" err="1">
                <a:solidFill>
                  <a:srgbClr val="FF0000"/>
                </a:solidFill>
              </a:rPr>
              <a:t>노드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&lt; </a:t>
            </a:r>
            <a:r>
              <a:rPr lang="ko-KR" altLang="en-US" dirty="0">
                <a:solidFill>
                  <a:srgbClr val="0000CC"/>
                </a:solidFill>
              </a:rPr>
              <a:t>오른쪽 서브 </a:t>
            </a:r>
            <a:r>
              <a:rPr lang="ko-KR" altLang="en-US" dirty="0"/>
              <a:t>트리의 크기 관계를 갖음</a:t>
            </a:r>
            <a:r>
              <a:rPr lang="en-US" altLang="ko-KR" dirty="0"/>
              <a:t>.</a:t>
            </a:r>
          </a:p>
          <a:p>
            <a:pPr lvl="3">
              <a:defRPr/>
            </a:pPr>
            <a:r>
              <a:rPr lang="ko-KR" altLang="en-US" dirty="0"/>
              <a:t>각 노드의 </a:t>
            </a:r>
            <a:r>
              <a:rPr lang="ko-KR" altLang="en-US" dirty="0">
                <a:solidFill>
                  <a:srgbClr val="0000CC"/>
                </a:solidFill>
              </a:rPr>
              <a:t>왼쪽</a:t>
            </a:r>
            <a:r>
              <a:rPr lang="ko-KR" altLang="en-US" dirty="0"/>
              <a:t> 서브 트리 </a:t>
            </a:r>
            <a:r>
              <a:rPr lang="ko-KR" altLang="en-US" dirty="0">
                <a:solidFill>
                  <a:srgbClr val="0000CC"/>
                </a:solidFill>
              </a:rPr>
              <a:t>높이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rgbClr val="0000CC"/>
                </a:solidFill>
              </a:rPr>
              <a:t>오른쪽</a:t>
            </a:r>
            <a:r>
              <a:rPr lang="ko-KR" altLang="en-US" dirty="0"/>
              <a:t> 서브 트리 </a:t>
            </a:r>
            <a:r>
              <a:rPr lang="ko-KR" altLang="en-US" dirty="0">
                <a:solidFill>
                  <a:srgbClr val="FF0000"/>
                </a:solidFill>
              </a:rPr>
              <a:t>높이의 차이</a:t>
            </a:r>
            <a:r>
              <a:rPr lang="en-US" altLang="ko-KR" dirty="0"/>
              <a:t>(</a:t>
            </a:r>
            <a:r>
              <a:rPr lang="en-US" altLang="ko-KR" dirty="0" err="1"/>
              <a:t>hL-hR</a:t>
            </a:r>
            <a:r>
              <a:rPr lang="en-US" altLang="ko-KR" dirty="0"/>
              <a:t>)</a:t>
            </a:r>
            <a:r>
              <a:rPr lang="ko-KR" altLang="en-US" dirty="0"/>
              <a:t>를 노드의 </a:t>
            </a:r>
            <a:br>
              <a:rPr lang="en-US" altLang="ko-KR" dirty="0"/>
            </a:br>
            <a:r>
              <a:rPr lang="ko-KR" altLang="en-US" dirty="0">
                <a:solidFill>
                  <a:srgbClr val="FF0000"/>
                </a:solidFill>
              </a:rPr>
              <a:t>균형 인수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BF</a:t>
            </a:r>
            <a:r>
              <a:rPr lang="en-US" altLang="ko-KR" dirty="0" err="1"/>
              <a:t>,Balance</a:t>
            </a:r>
            <a:r>
              <a:rPr lang="en-US" altLang="ko-KR" dirty="0"/>
              <a:t> Factor )</a:t>
            </a:r>
            <a:r>
              <a:rPr lang="ko-KR" altLang="en-US" dirty="0"/>
              <a:t>라 함</a:t>
            </a:r>
          </a:p>
          <a:p>
            <a:pPr lvl="3">
              <a:defRPr/>
            </a:pPr>
            <a:r>
              <a:rPr lang="ko-KR" altLang="en-US" dirty="0"/>
              <a:t>각 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균형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인수</a:t>
            </a:r>
            <a:r>
              <a:rPr lang="ko-KR" altLang="en-US" dirty="0"/>
              <a:t>로 </a:t>
            </a:r>
            <a:r>
              <a:rPr lang="en-US" altLang="ko-KR" dirty="0">
                <a:solidFill>
                  <a:srgbClr val="FF0000"/>
                </a:solidFill>
              </a:rPr>
              <a:t>{-1, 0, +1</a:t>
            </a:r>
            <a:r>
              <a:rPr lang="en-US" altLang="ko-KR" dirty="0"/>
              <a:t>} </a:t>
            </a:r>
            <a:r>
              <a:rPr lang="ko-KR" altLang="en-US" dirty="0"/>
              <a:t>값만 가지게 함으로써 </a:t>
            </a:r>
            <a:r>
              <a:rPr lang="ko-KR" altLang="en-US" dirty="0">
                <a:solidFill>
                  <a:srgbClr val="0000CC"/>
                </a:solidFill>
              </a:rPr>
              <a:t>왼쪽</a:t>
            </a:r>
            <a:r>
              <a:rPr lang="ko-KR" altLang="en-US" dirty="0"/>
              <a:t> 서브 트리와 </a:t>
            </a:r>
            <a:r>
              <a:rPr lang="ko-KR" altLang="en-US" dirty="0">
                <a:solidFill>
                  <a:srgbClr val="0000CC"/>
                </a:solidFill>
              </a:rPr>
              <a:t>오른쪽</a:t>
            </a:r>
            <a:r>
              <a:rPr lang="ko-KR" altLang="en-US" dirty="0"/>
              <a:t> 서브</a:t>
            </a:r>
            <a:br>
              <a:rPr lang="en-US" altLang="ko-KR" dirty="0"/>
            </a:br>
            <a:r>
              <a:rPr lang="ko-KR" altLang="en-US" dirty="0"/>
              <a:t>트리의 균형을 </a:t>
            </a:r>
            <a:r>
              <a:rPr lang="ko-KR" altLang="en-US" dirty="0">
                <a:solidFill>
                  <a:srgbClr val="0000CC"/>
                </a:solidFill>
              </a:rPr>
              <a:t>항상 유지함</a:t>
            </a:r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93459" cy="5762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>
                <a:solidFill>
                  <a:srgbClr val="FF0000"/>
                </a:solidFill>
              </a:rPr>
              <a:t>균형</a:t>
            </a:r>
            <a:r>
              <a:rPr lang="ko-KR" altLang="en-US" dirty="0"/>
              <a:t> 이진 탐색 트리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799920" y="781200"/>
              <a:ext cx="3772440" cy="380376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560" y="771840"/>
                <a:ext cx="3791160" cy="382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25872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sz="1400" dirty="0">
                <a:solidFill>
                  <a:srgbClr val="FF0000"/>
                </a:solidFill>
              </a:rPr>
              <a:t>균형 인수 </a:t>
            </a:r>
            <a:r>
              <a:rPr lang="en-US" altLang="ko-KR" sz="1400" dirty="0">
                <a:solidFill>
                  <a:srgbClr val="FF0000"/>
                </a:solidFill>
              </a:rPr>
              <a:t>BF</a:t>
            </a:r>
            <a:r>
              <a:rPr lang="ko-KR" altLang="en-US" sz="1400" dirty="0"/>
              <a:t>는 각 </a:t>
            </a:r>
            <a:r>
              <a:rPr lang="ko-KR" altLang="en-US" sz="1400" dirty="0" err="1"/>
              <a:t>노드에서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0000CC"/>
                </a:solidFill>
              </a:rPr>
              <a:t>왼쪽</a:t>
            </a:r>
            <a:r>
              <a:rPr lang="ko-KR" altLang="en-US" sz="1400" dirty="0"/>
              <a:t> 서브 </a:t>
            </a:r>
            <a:r>
              <a:rPr lang="ko-KR" altLang="en-US" sz="1400" dirty="0" err="1"/>
              <a:t>트리의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0000CC"/>
                </a:solidFill>
              </a:rPr>
              <a:t>높이</a:t>
            </a:r>
            <a:r>
              <a:rPr lang="ko-KR" altLang="en-US" sz="1400" dirty="0"/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hL</a:t>
            </a:r>
            <a:r>
              <a:rPr lang="ko-KR" altLang="en-US" sz="1400" dirty="0"/>
              <a:t>과 </a:t>
            </a:r>
            <a:r>
              <a:rPr lang="ko-KR" altLang="en-US" sz="1400" dirty="0">
                <a:solidFill>
                  <a:srgbClr val="0000CC"/>
                </a:solidFill>
              </a:rPr>
              <a:t>오른쪽</a:t>
            </a:r>
            <a:r>
              <a:rPr lang="ko-KR" altLang="en-US" sz="1400" dirty="0"/>
              <a:t> 서브 트리의 높이</a:t>
            </a:r>
            <a:r>
              <a:rPr lang="en-US" altLang="ko-KR" sz="1400" dirty="0" err="1">
                <a:solidFill>
                  <a:srgbClr val="0000CC"/>
                </a:solidFill>
              </a:rPr>
              <a:t>hR</a:t>
            </a:r>
            <a:r>
              <a:rPr lang="ko-KR" altLang="en-US" sz="1400" dirty="0"/>
              <a:t>의 </a:t>
            </a:r>
            <a:r>
              <a:rPr lang="ko-KR" altLang="en-US" sz="1400" dirty="0">
                <a:solidFill>
                  <a:srgbClr val="FF0000"/>
                </a:solidFill>
              </a:rPr>
              <a:t>차이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r>
              <a:rPr lang="en-US" altLang="ko-KR" sz="1400" dirty="0">
                <a:latin typeface="+mn-ea"/>
                <a:ea typeface="+mn-ea"/>
              </a:rPr>
              <a:t>① </a:t>
            </a:r>
            <a:r>
              <a:rPr lang="ko-KR" altLang="en-US" sz="1400" dirty="0">
                <a:solidFill>
                  <a:srgbClr val="0000CC"/>
                </a:solidFill>
                <a:latin typeface="+mn-ea"/>
                <a:ea typeface="+mn-ea"/>
              </a:rPr>
              <a:t>단말 노드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9, 53, 60, 65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  <a:r>
              <a:rPr lang="ko-KR" altLang="en-US" sz="1400" dirty="0">
                <a:latin typeface="+mn-ea"/>
                <a:ea typeface="+mn-ea"/>
              </a:rPr>
              <a:t>는 서브 트리가 없으므로 균형 인수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BF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  <a:r>
              <a:rPr lang="ko-KR" altLang="en-US" sz="1400" dirty="0">
                <a:latin typeface="+mn-ea"/>
                <a:ea typeface="+mn-ea"/>
              </a:rPr>
              <a:t>는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0</a:t>
            </a:r>
            <a:r>
              <a:rPr lang="ko-KR" altLang="en-US" sz="1400" dirty="0">
                <a:latin typeface="+mn-ea"/>
                <a:ea typeface="+mn-ea"/>
              </a:rPr>
              <a:t>이다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br>
              <a:rPr lang="en-US" altLang="ko-KR" sz="1400" dirty="0">
                <a:latin typeface="+mn-ea"/>
                <a:ea typeface="+mn-ea"/>
              </a:rPr>
            </a:br>
            <a:r>
              <a:rPr lang="en-US" altLang="ko-KR" sz="1400" dirty="0">
                <a:latin typeface="+mn-ea"/>
                <a:ea typeface="+mn-ea"/>
              </a:rPr>
              <a:t>② </a:t>
            </a:r>
            <a:r>
              <a:rPr lang="ko-KR" altLang="en-US" sz="1400" dirty="0">
                <a:latin typeface="+mn-ea"/>
                <a:ea typeface="+mn-ea"/>
              </a:rPr>
              <a:t>노드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20</a:t>
            </a:r>
            <a:r>
              <a:rPr lang="ko-KR" altLang="en-US" sz="1400" dirty="0">
                <a:latin typeface="+mn-ea"/>
                <a:ea typeface="+mn-ea"/>
              </a:rPr>
              <a:t>은 </a:t>
            </a:r>
            <a:r>
              <a:rPr lang="en-US" altLang="ko-KR" sz="1400" dirty="0">
                <a:solidFill>
                  <a:srgbClr val="0000CC"/>
                </a:solidFill>
                <a:latin typeface="+mn-ea"/>
                <a:ea typeface="+mn-ea"/>
              </a:rPr>
              <a:t>9</a:t>
            </a:r>
            <a:r>
              <a:rPr lang="ko-KR" altLang="en-US" sz="1400" dirty="0">
                <a:latin typeface="+mn-ea"/>
                <a:ea typeface="+mn-ea"/>
              </a:rPr>
              <a:t>의 부모 노드로 </a:t>
            </a:r>
            <a:r>
              <a:rPr lang="ko-KR" altLang="en-US" sz="1400" dirty="0">
                <a:solidFill>
                  <a:srgbClr val="0000CC"/>
                </a:solidFill>
                <a:latin typeface="+mn-ea"/>
                <a:ea typeface="+mn-ea"/>
              </a:rPr>
              <a:t>왼쪽</a:t>
            </a:r>
            <a:r>
              <a:rPr lang="ko-KR" altLang="en-US" sz="1400" dirty="0">
                <a:latin typeface="+mn-ea"/>
                <a:ea typeface="+mn-ea"/>
              </a:rPr>
              <a:t> 서브 트리는 높이가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ko-KR" altLang="en-US" sz="1400" dirty="0">
                <a:latin typeface="+mn-ea"/>
                <a:ea typeface="+mn-ea"/>
              </a:rPr>
              <a:t>이고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solidFill>
                  <a:srgbClr val="0000CC"/>
                </a:solidFill>
                <a:latin typeface="+mn-ea"/>
                <a:ea typeface="+mn-ea"/>
              </a:rPr>
              <a:t>오른쪽</a:t>
            </a:r>
            <a:r>
              <a:rPr lang="ko-KR" altLang="en-US" sz="1400" dirty="0">
                <a:latin typeface="+mn-ea"/>
                <a:ea typeface="+mn-ea"/>
              </a:rPr>
              <a:t> 서브 트리는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</a:rPr>
              <a:t>없으므로</a:t>
            </a:r>
            <a:br>
              <a:rPr lang="en-US" altLang="ko-KR" sz="1400" dirty="0">
                <a:latin typeface="+mn-ea"/>
                <a:ea typeface="+mn-ea"/>
              </a:rPr>
            </a:br>
            <a:r>
              <a:rPr lang="en-US" altLang="ko-KR" sz="1400" dirty="0">
                <a:latin typeface="+mn-ea"/>
                <a:ea typeface="+mn-ea"/>
              </a:rPr>
              <a:t>    </a:t>
            </a:r>
            <a:r>
              <a:rPr lang="ko-KR" altLang="en-US" sz="1400" dirty="0">
                <a:solidFill>
                  <a:srgbClr val="0000CC"/>
                </a:solidFill>
                <a:latin typeface="+mn-ea"/>
                <a:ea typeface="+mn-ea"/>
              </a:rPr>
              <a:t>균형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solidFill>
                  <a:srgbClr val="0000CC"/>
                </a:solidFill>
                <a:latin typeface="+mn-ea"/>
                <a:ea typeface="+mn-ea"/>
              </a:rPr>
              <a:t>인수</a:t>
            </a:r>
            <a:r>
              <a:rPr lang="ko-KR" altLang="en-US" sz="1400" dirty="0">
                <a:latin typeface="+mn-ea"/>
                <a:ea typeface="+mn-ea"/>
              </a:rPr>
              <a:t>는 </a:t>
            </a:r>
            <a:r>
              <a:rPr lang="en-US" altLang="ko-KR" sz="1400" dirty="0">
                <a:latin typeface="+mn-ea"/>
                <a:ea typeface="+mn-ea"/>
              </a:rPr>
              <a:t>1-0=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ko-KR" altLang="en-US" sz="1400" dirty="0">
                <a:latin typeface="+mn-ea"/>
                <a:ea typeface="+mn-ea"/>
              </a:rPr>
              <a:t>이다</a:t>
            </a:r>
            <a:br>
              <a:rPr lang="en-US" altLang="ko-KR" sz="1400" dirty="0">
                <a:latin typeface="+mn-ea"/>
                <a:ea typeface="+mn-ea"/>
              </a:rPr>
            </a:br>
            <a:r>
              <a:rPr lang="en-US" altLang="ko-KR" sz="1400" dirty="0">
                <a:latin typeface="+mn-ea"/>
                <a:ea typeface="+mn-ea"/>
              </a:rPr>
              <a:t>③ </a:t>
            </a:r>
            <a:r>
              <a:rPr lang="ko-KR" altLang="en-US" sz="1400" dirty="0">
                <a:latin typeface="+mn-ea"/>
                <a:ea typeface="+mn-ea"/>
              </a:rPr>
              <a:t>노드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62</a:t>
            </a:r>
            <a:r>
              <a:rPr lang="ko-KR" altLang="en-US" sz="1400" dirty="0">
                <a:latin typeface="+mn-ea"/>
                <a:ea typeface="+mn-ea"/>
              </a:rPr>
              <a:t>는 왼쪽 서브 트리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</a:rPr>
              <a:t>높이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1, </a:t>
            </a:r>
            <a:r>
              <a:rPr lang="ko-KR" altLang="en-US" sz="1400" dirty="0">
                <a:latin typeface="+mn-ea"/>
                <a:ea typeface="+mn-ea"/>
              </a:rPr>
              <a:t>오른쪽 서브 트리 높이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solidFill>
                  <a:srgbClr val="0000CC"/>
                </a:solidFill>
                <a:latin typeface="+mn-ea"/>
                <a:ea typeface="+mn-ea"/>
              </a:rPr>
              <a:t>균형 인수</a:t>
            </a:r>
            <a:r>
              <a:rPr lang="ko-KR" altLang="en-US" sz="1400" dirty="0">
                <a:latin typeface="+mn-ea"/>
                <a:ea typeface="+mn-ea"/>
              </a:rPr>
              <a:t>는</a:t>
            </a:r>
            <a:r>
              <a:rPr lang="ko-KR" altLang="en-US" sz="1400" dirty="0">
                <a:solidFill>
                  <a:srgbClr val="0000CC"/>
                </a:solidFill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1-1=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0</a:t>
            </a:r>
            <a:br>
              <a:rPr lang="en-US" altLang="ko-KR" sz="1400" dirty="0">
                <a:latin typeface="+mn-ea"/>
                <a:ea typeface="+mn-ea"/>
              </a:rPr>
            </a:br>
            <a:r>
              <a:rPr lang="en-US" altLang="ko-KR" sz="1400" dirty="0">
                <a:latin typeface="+mn-ea"/>
                <a:ea typeface="+mn-ea"/>
              </a:rPr>
              <a:t>④ </a:t>
            </a:r>
            <a:r>
              <a:rPr lang="ko-KR" altLang="en-US" sz="1400" dirty="0">
                <a:latin typeface="+mn-ea"/>
                <a:ea typeface="+mn-ea"/>
              </a:rPr>
              <a:t>노드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55</a:t>
            </a:r>
            <a:r>
              <a:rPr lang="ko-KR" altLang="en-US" sz="1400" dirty="0">
                <a:latin typeface="+mn-ea"/>
                <a:ea typeface="+mn-ea"/>
              </a:rPr>
              <a:t>는 </a:t>
            </a:r>
            <a:r>
              <a:rPr lang="ko-KR" altLang="en-US" sz="14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왼쪽 서브 트리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높이</a:t>
            </a:r>
            <a:r>
              <a:rPr lang="ko-KR" altLang="en-US" sz="14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</a:t>
            </a:r>
            <a:r>
              <a:rPr lang="ko-KR" altLang="en-US" sz="14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서브 트리 높이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4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균형 인수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ko-KR" altLang="en-US" sz="14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1-2=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br>
              <a:rPr lang="en-US" altLang="ko-KR" sz="14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+mn-ea"/>
                <a:ea typeface="+mn-ea"/>
              </a:rPr>
              <a:t>⑤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노드</a:t>
            </a:r>
            <a:r>
              <a:rPr lang="ko-KR" altLang="en-US" sz="14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4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왼쪽 서브 트리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높이</a:t>
            </a:r>
            <a:r>
              <a:rPr lang="ko-KR" altLang="en-US" sz="14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 </a:t>
            </a:r>
            <a:r>
              <a:rPr lang="ko-KR" altLang="en-US" sz="14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서브 트리 높이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4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균형 인수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ko-KR" altLang="en-US" sz="14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2-3=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br>
              <a:rPr lang="en-US" altLang="ko-KR" sz="14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400" dirty="0">
              <a:latin typeface="+mn-ea"/>
              <a:ea typeface="+mn-ea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19781" cy="5762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>
                <a:solidFill>
                  <a:srgbClr val="FF0000"/>
                </a:solidFill>
              </a:rPr>
              <a:t>균형</a:t>
            </a:r>
            <a:r>
              <a:rPr lang="ko-KR" altLang="en-US" dirty="0"/>
              <a:t> 이진 탐색 트리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411760" y="3501008"/>
            <a:ext cx="5832648" cy="2886669"/>
            <a:chOff x="971600" y="2852936"/>
            <a:chExt cx="6624736" cy="3390725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852936"/>
              <a:ext cx="6624736" cy="3390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직선 연결선 6"/>
            <p:cNvCxnSpPr/>
            <p:nvPr/>
          </p:nvCxnSpPr>
          <p:spPr>
            <a:xfrm>
              <a:off x="2051720" y="4680568"/>
              <a:ext cx="36004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707904" y="4680568"/>
              <a:ext cx="36004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4536903" y="5373216"/>
              <a:ext cx="36004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012160" y="5373216"/>
              <a:ext cx="36004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043608" y="5589240"/>
              <a:ext cx="504056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843808" y="4005064"/>
              <a:ext cx="504056" cy="0"/>
            </a:xfrm>
            <a:prstGeom prst="line">
              <a:avLst/>
            </a:prstGeom>
            <a:ln w="28575">
              <a:solidFill>
                <a:srgbClr val="0000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5220072" y="4689704"/>
              <a:ext cx="504056" cy="0"/>
            </a:xfrm>
            <a:prstGeom prst="line">
              <a:avLst/>
            </a:prstGeom>
            <a:ln w="28575">
              <a:solidFill>
                <a:srgbClr val="0000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88136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>
                <a:solidFill>
                  <a:prstClr val="black"/>
                </a:solidFill>
              </a:rPr>
              <a:t>이진 </a:t>
            </a:r>
            <a:r>
              <a:rPr lang="ko-KR" altLang="en-US" dirty="0" err="1">
                <a:solidFill>
                  <a:prstClr val="black"/>
                </a:solidFill>
              </a:rPr>
              <a:t>탐색트리는</a:t>
            </a:r>
            <a:r>
              <a:rPr lang="ko-KR" altLang="en-US" dirty="0">
                <a:solidFill>
                  <a:prstClr val="black"/>
                </a:solidFill>
              </a:rPr>
              <a:t> 모든 노드가 </a:t>
            </a:r>
            <a:r>
              <a:rPr lang="ko-KR" altLang="en-US" dirty="0">
                <a:solidFill>
                  <a:srgbClr val="0000CC"/>
                </a:solidFill>
              </a:rPr>
              <a:t>균형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srgbClr val="0000CC"/>
                </a:solidFill>
              </a:rPr>
              <a:t>인수</a:t>
            </a:r>
            <a:r>
              <a:rPr lang="ko-KR" altLang="en-US" dirty="0">
                <a:solidFill>
                  <a:prstClr val="black"/>
                </a:solidFill>
              </a:rPr>
              <a:t>로 </a:t>
            </a:r>
            <a:r>
              <a:rPr lang="en-US" altLang="ko-KR" dirty="0">
                <a:solidFill>
                  <a:srgbClr val="FF0000"/>
                </a:solidFill>
              </a:rPr>
              <a:t>{-1, 0, 1</a:t>
            </a:r>
            <a:r>
              <a:rPr lang="en-US" altLang="ko-KR" dirty="0">
                <a:solidFill>
                  <a:prstClr val="black"/>
                </a:solidFill>
              </a:rPr>
              <a:t>} </a:t>
            </a:r>
            <a:r>
              <a:rPr lang="ko-KR" altLang="en-US" dirty="0">
                <a:solidFill>
                  <a:prstClr val="black"/>
                </a:solidFill>
              </a:rPr>
              <a:t>값을 가지므로 </a:t>
            </a:r>
            <a:r>
              <a:rPr lang="en-US" altLang="ko-KR" dirty="0">
                <a:solidFill>
                  <a:srgbClr val="0000CC"/>
                </a:solidFill>
              </a:rPr>
              <a:t>AVL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트리임</a:t>
            </a:r>
            <a:endParaRPr lang="en-US" altLang="ko-KR" dirty="0">
              <a:solidFill>
                <a:prstClr val="black"/>
              </a:solidFill>
            </a:endParaRPr>
          </a:p>
          <a:p>
            <a:pPr lvl="2">
              <a:defRPr/>
            </a:pPr>
            <a:r>
              <a:rPr lang="en-US" altLang="ko-KR" dirty="0"/>
              <a:t>AVL </a:t>
            </a:r>
            <a:r>
              <a:rPr lang="ko-KR" altLang="en-US" dirty="0"/>
              <a:t>트리의 </a:t>
            </a:r>
            <a:r>
              <a:rPr lang="ko-KR" altLang="en-US" dirty="0">
                <a:solidFill>
                  <a:srgbClr val="FF0000"/>
                </a:solidFill>
              </a:rPr>
              <a:t>예</a:t>
            </a:r>
            <a:endParaRPr lang="en-US" altLang="ko-KR" dirty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93459" cy="5762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>
                <a:solidFill>
                  <a:srgbClr val="FF0000"/>
                </a:solidFill>
              </a:rPr>
              <a:t>균형</a:t>
            </a:r>
            <a:r>
              <a:rPr lang="ko-KR" altLang="en-US" dirty="0"/>
              <a:t> 이진 탐색 트리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532989"/>
            <a:ext cx="1090240" cy="259067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754545" y="2318267"/>
            <a:ext cx="8065927" cy="2550893"/>
            <a:chOff x="754545" y="2318267"/>
            <a:chExt cx="8167655" cy="2550893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489" y="2704043"/>
              <a:ext cx="7682967" cy="2160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754545" y="4072194"/>
              <a:ext cx="21612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rgbClr val="0000CC"/>
                  </a:solidFill>
                  <a:latin typeface="+mn-ea"/>
                  <a:ea typeface="+mn-ea"/>
                </a:rPr>
                <a:t>왼쪽</a:t>
              </a:r>
              <a:r>
                <a:rPr lang="ko-KR" altLang="en-US" sz="1000" b="1" dirty="0">
                  <a:latin typeface="+mn-ea"/>
                  <a:ea typeface="+mn-ea"/>
                </a:rPr>
                <a:t> 높이 </a:t>
              </a:r>
              <a:r>
                <a:rPr lang="en-US" altLang="ko-KR" sz="1000" b="1" dirty="0">
                  <a:solidFill>
                    <a:srgbClr val="FF0000"/>
                  </a:solidFill>
                  <a:latin typeface="+mn-ea"/>
                  <a:ea typeface="+mn-ea"/>
                </a:rPr>
                <a:t>1</a:t>
              </a:r>
              <a:r>
                <a:rPr lang="en-US" altLang="ko-KR" sz="1000" b="1" dirty="0">
                  <a:latin typeface="+mn-ea"/>
                  <a:ea typeface="+mn-ea"/>
                </a:rPr>
                <a:t> – </a:t>
              </a:r>
              <a:r>
                <a:rPr lang="ko-KR" altLang="en-US" sz="1000" b="1" dirty="0">
                  <a:solidFill>
                    <a:srgbClr val="0000CC"/>
                  </a:solidFill>
                  <a:latin typeface="+mn-ea"/>
                  <a:ea typeface="+mn-ea"/>
                </a:rPr>
                <a:t>오른쪽</a:t>
              </a:r>
              <a:r>
                <a:rPr lang="ko-KR" altLang="en-US" sz="1000" b="1" dirty="0">
                  <a:latin typeface="+mn-ea"/>
                  <a:ea typeface="+mn-ea"/>
                </a:rPr>
                <a:t> 높이 없음</a:t>
              </a:r>
              <a:r>
                <a:rPr lang="en-US" altLang="ko-KR" sz="1000" b="1" dirty="0">
                  <a:latin typeface="+mn-ea"/>
                  <a:ea typeface="+mn-ea"/>
                </a:rPr>
                <a:t>(0)</a:t>
              </a:r>
              <a:endParaRPr lang="ko-KR" altLang="en-US" sz="1000" b="1" dirty="0">
                <a:latin typeface="+mn-ea"/>
                <a:ea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70488" y="2356061"/>
              <a:ext cx="22608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rgbClr val="0000CC"/>
                  </a:solidFill>
                  <a:latin typeface="+mn-ea"/>
                  <a:ea typeface="+mn-ea"/>
                </a:rPr>
                <a:t>왼쪽</a:t>
              </a:r>
              <a:r>
                <a:rPr lang="ko-KR" altLang="en-US" sz="1000" b="1" dirty="0">
                  <a:latin typeface="+mn-ea"/>
                  <a:ea typeface="+mn-ea"/>
                </a:rPr>
                <a:t> 높이 </a:t>
              </a:r>
              <a:r>
                <a:rPr lang="ko-KR" altLang="en-US" sz="1000" b="1" dirty="0">
                  <a:latin typeface="+mn-ea"/>
                </a:rPr>
                <a:t>없음</a:t>
              </a:r>
              <a:r>
                <a:rPr lang="en-US" altLang="ko-KR" sz="1000" b="1" dirty="0">
                  <a:latin typeface="+mn-ea"/>
                </a:rPr>
                <a:t>(0) </a:t>
              </a:r>
              <a:r>
                <a:rPr lang="en-US" altLang="ko-KR" sz="1000" b="1" dirty="0">
                  <a:latin typeface="+mn-ea"/>
                  <a:ea typeface="+mn-ea"/>
                </a:rPr>
                <a:t> – </a:t>
              </a:r>
              <a:r>
                <a:rPr lang="ko-KR" altLang="en-US" sz="1000" b="1" dirty="0">
                  <a:solidFill>
                    <a:srgbClr val="0000CC"/>
                  </a:solidFill>
                  <a:latin typeface="+mn-ea"/>
                  <a:ea typeface="+mn-ea"/>
                </a:rPr>
                <a:t>오른쪽 높이 </a:t>
              </a:r>
              <a:r>
                <a:rPr lang="en-US" altLang="ko-KR" sz="1000" b="1" dirty="0">
                  <a:solidFill>
                    <a:srgbClr val="0000CC"/>
                  </a:solidFill>
                  <a:latin typeface="+mn-ea"/>
                  <a:ea typeface="+mn-ea"/>
                </a:rPr>
                <a:t>1</a:t>
              </a:r>
              <a:endParaRPr lang="ko-KR" altLang="en-US" sz="1000" b="1" dirty="0">
                <a:latin typeface="+mn-ea"/>
                <a:ea typeface="+mn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83968" y="4047066"/>
              <a:ext cx="22608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rgbClr val="0000CC"/>
                  </a:solidFill>
                  <a:latin typeface="+mn-ea"/>
                  <a:ea typeface="+mn-ea"/>
                </a:rPr>
                <a:t>왼쪽</a:t>
              </a:r>
              <a:r>
                <a:rPr lang="ko-KR" altLang="en-US" sz="1000" b="1" dirty="0">
                  <a:latin typeface="+mn-ea"/>
                  <a:ea typeface="+mn-ea"/>
                </a:rPr>
                <a:t> 높이 </a:t>
              </a:r>
              <a:r>
                <a:rPr lang="en-US" altLang="ko-KR" sz="1000" b="1" dirty="0">
                  <a:solidFill>
                    <a:srgbClr val="FF0000"/>
                  </a:solidFill>
                  <a:latin typeface="+mn-ea"/>
                  <a:ea typeface="+mn-ea"/>
                </a:rPr>
                <a:t>1</a:t>
              </a:r>
              <a:r>
                <a:rPr lang="en-US" altLang="ko-KR" sz="1000" b="1" dirty="0">
                  <a:latin typeface="+mn-ea"/>
                </a:rPr>
                <a:t> </a:t>
              </a:r>
              <a:r>
                <a:rPr lang="en-US" altLang="ko-KR" sz="1000" b="1" dirty="0">
                  <a:latin typeface="+mn-ea"/>
                  <a:ea typeface="+mn-ea"/>
                </a:rPr>
                <a:t> – </a:t>
              </a:r>
              <a:r>
                <a:rPr lang="ko-KR" altLang="en-US" sz="1000" b="1" dirty="0">
                  <a:solidFill>
                    <a:srgbClr val="0000CC"/>
                  </a:solidFill>
                  <a:latin typeface="+mn-ea"/>
                  <a:ea typeface="+mn-ea"/>
                </a:rPr>
                <a:t>오른쪽 높이 </a:t>
              </a:r>
              <a:r>
                <a:rPr lang="en-US" altLang="ko-KR" sz="1000" b="1" dirty="0">
                  <a:solidFill>
                    <a:srgbClr val="0000CC"/>
                  </a:solidFill>
                  <a:latin typeface="+mn-ea"/>
                  <a:ea typeface="+mn-ea"/>
                </a:rPr>
                <a:t>1</a:t>
              </a:r>
              <a:endParaRPr lang="ko-KR" altLang="en-US" sz="1000" b="1" dirty="0">
                <a:latin typeface="+mn-ea"/>
                <a:ea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61384" y="2318267"/>
              <a:ext cx="22608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rgbClr val="0000CC"/>
                  </a:solidFill>
                  <a:latin typeface="+mn-ea"/>
                  <a:ea typeface="+mn-ea"/>
                </a:rPr>
                <a:t>왼쪽</a:t>
              </a:r>
              <a:r>
                <a:rPr lang="ko-KR" altLang="en-US" sz="1000" b="1" dirty="0">
                  <a:latin typeface="+mn-ea"/>
                  <a:ea typeface="+mn-ea"/>
                </a:rPr>
                <a:t> 높이 </a:t>
              </a:r>
              <a:r>
                <a:rPr lang="en-US" altLang="ko-KR" sz="1000" b="1" dirty="0">
                  <a:solidFill>
                    <a:srgbClr val="FF0000"/>
                  </a:solidFill>
                  <a:latin typeface="+mn-ea"/>
                  <a:ea typeface="+mn-ea"/>
                </a:rPr>
                <a:t>2</a:t>
              </a:r>
              <a:r>
                <a:rPr lang="en-US" altLang="ko-KR" sz="1000" b="1" dirty="0">
                  <a:latin typeface="+mn-ea"/>
                </a:rPr>
                <a:t> </a:t>
              </a:r>
              <a:r>
                <a:rPr lang="en-US" altLang="ko-KR" sz="1000" b="1" dirty="0">
                  <a:latin typeface="+mn-ea"/>
                  <a:ea typeface="+mn-ea"/>
                </a:rPr>
                <a:t> – </a:t>
              </a:r>
              <a:r>
                <a:rPr lang="ko-KR" altLang="en-US" sz="1000" b="1" dirty="0">
                  <a:solidFill>
                    <a:srgbClr val="0000CC"/>
                  </a:solidFill>
                  <a:latin typeface="+mn-ea"/>
                  <a:ea typeface="+mn-ea"/>
                </a:rPr>
                <a:t>오른쪽 높이 </a:t>
              </a:r>
              <a:r>
                <a:rPr lang="en-US" altLang="ko-KR" sz="1000" b="1" dirty="0">
                  <a:solidFill>
                    <a:srgbClr val="0000CC"/>
                  </a:solidFill>
                  <a:latin typeface="+mn-ea"/>
                  <a:ea typeface="+mn-ea"/>
                </a:rPr>
                <a:t>1</a:t>
              </a:r>
              <a:endParaRPr lang="ko-KR" altLang="en-US" sz="1000" b="1" dirty="0">
                <a:latin typeface="+mn-ea"/>
                <a:ea typeface="+mn-e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12160" y="4622939"/>
              <a:ext cx="22608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rgbClr val="0000CC"/>
                  </a:solidFill>
                  <a:latin typeface="+mn-ea"/>
                </a:rPr>
                <a:t>왼쪽</a:t>
              </a:r>
              <a:r>
                <a:rPr lang="ko-KR" altLang="en-US" sz="1000" b="1" dirty="0">
                  <a:latin typeface="+mn-ea"/>
                </a:rPr>
                <a:t> 높이 없음</a:t>
              </a:r>
              <a:r>
                <a:rPr lang="en-US" altLang="ko-KR" sz="1000" b="1" dirty="0">
                  <a:latin typeface="+mn-ea"/>
                </a:rPr>
                <a:t>(0) </a:t>
              </a:r>
              <a:r>
                <a:rPr lang="en-US" altLang="ko-KR" sz="1000" b="1" dirty="0">
                  <a:latin typeface="+mn-ea"/>
                  <a:ea typeface="+mn-ea"/>
                </a:rPr>
                <a:t> – </a:t>
              </a:r>
              <a:r>
                <a:rPr lang="ko-KR" altLang="en-US" sz="1000" b="1" dirty="0">
                  <a:solidFill>
                    <a:srgbClr val="0000CC"/>
                  </a:solidFill>
                  <a:latin typeface="+mn-ea"/>
                  <a:ea typeface="+mn-ea"/>
                </a:rPr>
                <a:t>오른쪽 높이 </a:t>
              </a:r>
              <a:r>
                <a:rPr lang="en-US" altLang="ko-KR" sz="1000" b="1" dirty="0">
                  <a:solidFill>
                    <a:srgbClr val="0000CC"/>
                  </a:solidFill>
                  <a:latin typeface="+mn-ea"/>
                  <a:ea typeface="+mn-ea"/>
                </a:rPr>
                <a:t>1</a:t>
              </a:r>
              <a:endParaRPr lang="ko-KR" altLang="en-US" sz="1000" b="1" dirty="0">
                <a:latin typeface="+mn-ea"/>
                <a:ea typeface="+mn-ea"/>
              </a:endParaRPr>
            </a:p>
          </p:txBody>
        </p:sp>
        <p:cxnSp>
          <p:nvCxnSpPr>
            <p:cNvPr id="5" name="직선 화살표 연결선 4"/>
            <p:cNvCxnSpPr/>
            <p:nvPr/>
          </p:nvCxnSpPr>
          <p:spPr>
            <a:xfrm flipV="1">
              <a:off x="7125432" y="3958375"/>
              <a:ext cx="0" cy="612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3111200" y="2558378"/>
              <a:ext cx="0" cy="252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V="1">
              <a:off x="1970488" y="3346375"/>
              <a:ext cx="0" cy="612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flipV="1">
              <a:off x="5414376" y="3388194"/>
              <a:ext cx="0" cy="684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7791792" y="2491970"/>
              <a:ext cx="0" cy="252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94876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>
          <a:xfrm>
            <a:off x="467544" y="931818"/>
            <a:ext cx="8447856" cy="5715000"/>
          </a:xfrm>
        </p:spPr>
        <p:txBody>
          <a:bodyPr/>
          <a:lstStyle/>
          <a:p>
            <a:pPr lvl="2">
              <a:defRPr/>
            </a:pPr>
            <a:r>
              <a:rPr lang="ko-KR" altLang="en-US" dirty="0"/>
              <a:t>비</a:t>
            </a:r>
            <a:r>
              <a:rPr lang="en-US" altLang="ko-KR" dirty="0"/>
              <a:t>AVL </a:t>
            </a:r>
            <a:r>
              <a:rPr lang="ko-KR" altLang="en-US" dirty="0"/>
              <a:t>트리의 예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895350" lvl="3" indent="0">
              <a:buNone/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r>
              <a:rPr lang="ko-KR" altLang="en-US" dirty="0">
                <a:solidFill>
                  <a:srgbClr val="0000CC"/>
                </a:solidFill>
              </a:rPr>
              <a:t>노드</a:t>
            </a:r>
            <a:r>
              <a:rPr lang="ko-KR" altLang="en-US" dirty="0"/>
              <a:t>들이 </a:t>
            </a:r>
            <a:r>
              <a:rPr lang="ko-KR" altLang="en-US" dirty="0">
                <a:solidFill>
                  <a:srgbClr val="0000CC"/>
                </a:solidFill>
              </a:rPr>
              <a:t>균형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인수</a:t>
            </a:r>
            <a:r>
              <a:rPr lang="ko-KR" altLang="en-US" dirty="0"/>
              <a:t>로 </a:t>
            </a:r>
            <a:r>
              <a:rPr lang="en-US" altLang="ko-KR" dirty="0">
                <a:solidFill>
                  <a:srgbClr val="0000CC"/>
                </a:solidFill>
              </a:rPr>
              <a:t>{-1, 0, 1</a:t>
            </a:r>
            <a:r>
              <a:rPr lang="en-US" altLang="ko-KR" dirty="0"/>
              <a:t>} </a:t>
            </a:r>
            <a:r>
              <a:rPr lang="ko-KR" altLang="en-US" dirty="0">
                <a:solidFill>
                  <a:srgbClr val="FF0000"/>
                </a:solidFill>
              </a:rPr>
              <a:t>외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  <a:r>
              <a:rPr lang="ko-KR" altLang="en-US" dirty="0"/>
              <a:t>을 가지므로 </a:t>
            </a:r>
            <a:r>
              <a:rPr lang="ko-KR" altLang="en-US" dirty="0">
                <a:solidFill>
                  <a:srgbClr val="0000CC"/>
                </a:solidFill>
              </a:rPr>
              <a:t>균형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rgbClr val="FF0000"/>
                </a:solidFill>
              </a:rPr>
              <a:t>깨져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방향</a:t>
            </a:r>
            <a:r>
              <a:rPr lang="ko-KR" altLang="en-US" dirty="0"/>
              <a:t>으로</a:t>
            </a:r>
            <a:br>
              <a:rPr lang="en-US" altLang="ko-KR" dirty="0"/>
            </a:br>
            <a:r>
              <a:rPr lang="ko-KR" altLang="en-US" dirty="0">
                <a:solidFill>
                  <a:srgbClr val="FF0000"/>
                </a:solidFill>
              </a:rPr>
              <a:t>치우친</a:t>
            </a:r>
            <a:r>
              <a:rPr lang="ko-KR" altLang="en-US" dirty="0"/>
              <a:t> 비</a:t>
            </a:r>
            <a:r>
              <a:rPr lang="en-US" altLang="ko-KR" dirty="0"/>
              <a:t>AVL </a:t>
            </a:r>
            <a:r>
              <a:rPr lang="ko-KR" altLang="en-US" dirty="0" err="1"/>
              <a:t>트리임</a:t>
            </a:r>
            <a:endParaRPr lang="en-US" altLang="ko-KR" dirty="0"/>
          </a:p>
          <a:p>
            <a:pPr marL="895350" lvl="3" indent="0">
              <a:buNone/>
              <a:defRPr/>
            </a:pPr>
            <a:r>
              <a:rPr lang="en-US" altLang="ko-KR" dirty="0"/>
              <a:t>  (</a:t>
            </a:r>
            <a:r>
              <a:rPr lang="ko-KR" altLang="en-US" dirty="0"/>
              <a:t>균형이 </a:t>
            </a:r>
            <a:r>
              <a:rPr lang="ko-KR" altLang="en-US" dirty="0">
                <a:solidFill>
                  <a:srgbClr val="FF0000"/>
                </a:solidFill>
              </a:rPr>
              <a:t>깨진</a:t>
            </a:r>
            <a:r>
              <a:rPr lang="ko-KR" altLang="en-US" dirty="0"/>
              <a:t> 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균형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인수</a:t>
            </a:r>
            <a:r>
              <a:rPr lang="ko-KR" altLang="en-US" dirty="0"/>
              <a:t>가 </a:t>
            </a:r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ko-KR" altLang="en-US" dirty="0">
                <a:solidFill>
                  <a:srgbClr val="FF0000"/>
                </a:solidFill>
              </a:rPr>
              <a:t>이면 </a:t>
            </a:r>
            <a:r>
              <a:rPr lang="ko-KR" altLang="en-US" dirty="0">
                <a:solidFill>
                  <a:srgbClr val="0000CC"/>
                </a:solidFill>
              </a:rPr>
              <a:t>왼쪽 서브 </a:t>
            </a:r>
            <a:r>
              <a:rPr lang="ko-KR" altLang="en-US" dirty="0" err="1"/>
              <a:t>트리에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문제</a:t>
            </a:r>
            <a:r>
              <a:rPr lang="ko-KR" altLang="en-US" dirty="0"/>
              <a:t>가 있는 것이고</a:t>
            </a:r>
            <a:r>
              <a:rPr lang="en-US" altLang="ko-KR" dirty="0"/>
              <a:t>, </a:t>
            </a:r>
          </a:p>
          <a:p>
            <a:pPr marL="895350" lvl="3" indent="0">
              <a:buNone/>
              <a:defRPr/>
            </a:pPr>
            <a:r>
              <a:rPr lang="en-US" altLang="ko-KR" dirty="0"/>
              <a:t>   </a:t>
            </a:r>
            <a:r>
              <a:rPr lang="ko-KR" altLang="en-US" dirty="0"/>
              <a:t>균형 인수가 </a:t>
            </a:r>
            <a:r>
              <a:rPr lang="en-US" altLang="ko-KR" dirty="0">
                <a:solidFill>
                  <a:srgbClr val="FF0000"/>
                </a:solidFill>
              </a:rPr>
              <a:t>–</a:t>
            </a:r>
            <a:r>
              <a:rPr lang="ko-KR" altLang="en-US" dirty="0">
                <a:solidFill>
                  <a:srgbClr val="FF0000"/>
                </a:solidFill>
              </a:rPr>
              <a:t>이면 </a:t>
            </a:r>
            <a:r>
              <a:rPr lang="ko-KR" altLang="en-US" dirty="0">
                <a:solidFill>
                  <a:srgbClr val="0000CC"/>
                </a:solidFill>
              </a:rPr>
              <a:t>오른쪽</a:t>
            </a:r>
            <a:r>
              <a:rPr lang="ko-KR" altLang="en-US" dirty="0"/>
              <a:t> 서브 </a:t>
            </a:r>
            <a:r>
              <a:rPr lang="ko-KR" altLang="en-US" dirty="0" err="1"/>
              <a:t>트리에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문제</a:t>
            </a:r>
            <a:r>
              <a:rPr lang="ko-KR" altLang="en-US" dirty="0"/>
              <a:t>가 있음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>
                <a:solidFill>
                  <a:srgbClr val="FF0000"/>
                </a:solidFill>
              </a:rPr>
              <a:t>균형</a:t>
            </a:r>
            <a:r>
              <a:rPr lang="ko-KR" altLang="en-US" dirty="0"/>
              <a:t> 이진 탐색 트리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89" y="1530343"/>
            <a:ext cx="7560840" cy="2402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14054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AVL </a:t>
            </a:r>
            <a:r>
              <a:rPr lang="ko-KR" altLang="en-US" dirty="0" err="1"/>
              <a:t>트리의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회전</a:t>
            </a:r>
            <a:r>
              <a:rPr lang="ko-KR" altLang="en-US" dirty="0"/>
              <a:t> 연산</a:t>
            </a:r>
            <a:endParaRPr lang="en-US" altLang="ko-KR" dirty="0"/>
          </a:p>
          <a:p>
            <a:pPr lvl="1">
              <a:defRPr/>
            </a:pPr>
            <a:r>
              <a:rPr lang="en-US" altLang="ko-KR" sz="1600" dirty="0"/>
              <a:t>AVL </a:t>
            </a:r>
            <a:r>
              <a:rPr lang="ko-KR" altLang="en-US" sz="1600" dirty="0" err="1"/>
              <a:t>트리</a:t>
            </a:r>
            <a:r>
              <a:rPr lang="ko-KR" altLang="en-US" sz="1600" dirty="0" err="1">
                <a:solidFill>
                  <a:schemeClr val="tx1"/>
                </a:solidFill>
              </a:rPr>
              <a:t>에서</a:t>
            </a:r>
            <a:r>
              <a:rPr lang="ko-KR" altLang="en-US" sz="1600" dirty="0"/>
              <a:t> 수행</a:t>
            </a:r>
            <a:r>
              <a:rPr lang="ko-KR" altLang="en-US" sz="1600" dirty="0">
                <a:solidFill>
                  <a:schemeClr val="tx1"/>
                </a:solidFill>
              </a:rPr>
              <a:t>하는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삽입</a:t>
            </a:r>
            <a:r>
              <a:rPr lang="en-US" altLang="ko-KR" sz="1600" dirty="0"/>
              <a:t>·</a:t>
            </a:r>
            <a:r>
              <a:rPr lang="ko-KR" altLang="en-US" sz="1600" dirty="0">
                <a:solidFill>
                  <a:srgbClr val="FF0000"/>
                </a:solidFill>
              </a:rPr>
              <a:t>삭제</a:t>
            </a:r>
            <a:r>
              <a:rPr lang="ko-KR" altLang="en-US" sz="1600" dirty="0"/>
              <a:t> 작업</a:t>
            </a:r>
            <a:r>
              <a:rPr lang="ko-KR" altLang="en-US" sz="1600" dirty="0">
                <a:solidFill>
                  <a:schemeClr val="tx1"/>
                </a:solidFill>
              </a:rPr>
              <a:t>은</a:t>
            </a:r>
            <a:r>
              <a:rPr lang="ko-KR" altLang="en-US" sz="1600" dirty="0"/>
              <a:t> 이진 탐색 </a:t>
            </a:r>
            <a:r>
              <a:rPr lang="ko-KR" altLang="en-US" sz="1600" dirty="0" err="1"/>
              <a:t>트리</a:t>
            </a:r>
            <a:r>
              <a:rPr lang="ko-KR" altLang="en-US" sz="1600" dirty="0" err="1">
                <a:solidFill>
                  <a:schemeClr val="tx1"/>
                </a:solidFill>
              </a:rPr>
              <a:t>에서의</a:t>
            </a:r>
            <a:r>
              <a:rPr lang="ko-KR" altLang="en-US" sz="1600" dirty="0"/>
              <a:t> 삽입</a:t>
            </a:r>
            <a:r>
              <a:rPr lang="en-US" altLang="ko-KR" sz="1600" dirty="0"/>
              <a:t>·</a:t>
            </a:r>
            <a:r>
              <a:rPr lang="ko-KR" altLang="en-US" sz="1600" dirty="0"/>
              <a:t>삭제 작업</a:t>
            </a:r>
            <a:r>
              <a:rPr lang="ko-KR" altLang="en-US" sz="1600" dirty="0">
                <a:solidFill>
                  <a:schemeClr val="tx1"/>
                </a:solidFill>
              </a:rPr>
              <a:t>과</a:t>
            </a:r>
            <a:r>
              <a:rPr lang="ko-KR" altLang="en-US" sz="1600" dirty="0"/>
              <a:t> </a:t>
            </a:r>
            <a:br>
              <a:rPr lang="en-US" altLang="ko-KR" sz="1600" dirty="0"/>
            </a:br>
            <a:r>
              <a:rPr lang="ko-KR" altLang="en-US" sz="1600" dirty="0">
                <a:solidFill>
                  <a:srgbClr val="FF0000"/>
                </a:solidFill>
              </a:rPr>
              <a:t>같고</a:t>
            </a:r>
            <a:r>
              <a:rPr lang="en-US" altLang="ko-KR" sz="1600" dirty="0"/>
              <a:t>, </a:t>
            </a:r>
            <a:r>
              <a:rPr lang="ko-KR" altLang="en-US" sz="1600" dirty="0"/>
              <a:t>이후</a:t>
            </a:r>
            <a:r>
              <a:rPr lang="ko-KR" altLang="en-US" sz="1600" dirty="0">
                <a:solidFill>
                  <a:schemeClr val="tx1"/>
                </a:solidFill>
              </a:rPr>
              <a:t>에</a:t>
            </a:r>
            <a:r>
              <a:rPr lang="ko-KR" altLang="en-US" sz="1600" dirty="0"/>
              <a:t> 균형</a:t>
            </a:r>
            <a:r>
              <a:rPr lang="ko-KR" altLang="en-US" sz="1600" dirty="0">
                <a:solidFill>
                  <a:schemeClr val="tx1"/>
                </a:solidFill>
              </a:rPr>
              <a:t>을</a:t>
            </a:r>
            <a:r>
              <a:rPr lang="ko-KR" altLang="en-US" sz="1600" dirty="0"/>
              <a:t> 맞추</a:t>
            </a:r>
            <a:r>
              <a:rPr lang="ko-KR" altLang="en-US" sz="1600" dirty="0">
                <a:solidFill>
                  <a:schemeClr val="tx1"/>
                </a:solidFill>
              </a:rPr>
              <a:t>어주는</a:t>
            </a:r>
            <a:r>
              <a:rPr lang="ko-KR" altLang="en-US" sz="1600" dirty="0"/>
              <a:t> 재구성 작업</a:t>
            </a:r>
            <a:r>
              <a:rPr lang="ko-KR" altLang="en-US" sz="1600" dirty="0">
                <a:solidFill>
                  <a:schemeClr val="tx1"/>
                </a:solidFill>
              </a:rPr>
              <a:t>이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추가</a:t>
            </a:r>
            <a:r>
              <a:rPr lang="ko-KR" altLang="en-US" sz="1600" dirty="0">
                <a:solidFill>
                  <a:schemeClr val="tx1"/>
                </a:solidFill>
              </a:rPr>
              <a:t>되는데</a:t>
            </a:r>
            <a:r>
              <a:rPr lang="ko-KR" altLang="en-US" sz="1600" dirty="0"/>
              <a:t> 이 작업</a:t>
            </a:r>
            <a:r>
              <a:rPr lang="ko-KR" altLang="en-US" sz="1600" dirty="0">
                <a:solidFill>
                  <a:schemeClr val="tx1"/>
                </a:solidFill>
              </a:rPr>
              <a:t>은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회전</a:t>
            </a:r>
            <a:r>
              <a:rPr lang="en-US" altLang="ko-KR" sz="1600" baseline="30000" dirty="0"/>
              <a:t>Rotation</a:t>
            </a:r>
            <a:r>
              <a:rPr lang="en-US" altLang="ko-KR" sz="1600" dirty="0"/>
              <a:t> </a:t>
            </a:r>
            <a:br>
              <a:rPr lang="en-US" altLang="ko-KR" sz="1600" dirty="0"/>
            </a:br>
            <a:r>
              <a:rPr lang="ko-KR" altLang="en-US" sz="1600" dirty="0"/>
              <a:t>연산</a:t>
            </a:r>
            <a:r>
              <a:rPr lang="ko-KR" altLang="en-US" sz="1600" dirty="0">
                <a:solidFill>
                  <a:schemeClr val="tx1"/>
                </a:solidFill>
              </a:rPr>
              <a:t>을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통해</a:t>
            </a:r>
            <a:r>
              <a:rPr lang="ko-KR" altLang="en-US" sz="1600" dirty="0"/>
              <a:t> 이루어짐</a:t>
            </a:r>
            <a:endParaRPr lang="en-US" altLang="ko-KR" sz="1600" dirty="0"/>
          </a:p>
          <a:p>
            <a:pPr lvl="2">
              <a:defRPr/>
            </a:pPr>
            <a:r>
              <a:rPr lang="ko-KR" altLang="en-US" dirty="0">
                <a:solidFill>
                  <a:srgbClr val="FF0000"/>
                </a:solidFill>
              </a:rPr>
              <a:t>단순</a:t>
            </a:r>
            <a:r>
              <a:rPr lang="ko-KR" altLang="en-US" dirty="0"/>
              <a:t> 회전</a:t>
            </a:r>
            <a:r>
              <a:rPr lang="en-US" altLang="ko-KR" baseline="30000" dirty="0"/>
              <a:t>Single Rotation- </a:t>
            </a:r>
            <a:r>
              <a:rPr lang="en-US" altLang="ko-KR" dirty="0"/>
              <a:t>LL </a:t>
            </a:r>
            <a:r>
              <a:rPr lang="ko-KR" altLang="en-US" dirty="0"/>
              <a:t>회전과 </a:t>
            </a:r>
            <a:r>
              <a:rPr lang="en-US" altLang="ko-KR" dirty="0"/>
              <a:t>RR </a:t>
            </a:r>
            <a:r>
              <a:rPr lang="ko-KR" altLang="en-US" dirty="0"/>
              <a:t>회전과 같이 </a:t>
            </a:r>
            <a:r>
              <a:rPr lang="ko-KR" altLang="en-US" dirty="0">
                <a:solidFill>
                  <a:srgbClr val="FF0000"/>
                </a:solidFill>
              </a:rPr>
              <a:t>한 번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회전</a:t>
            </a:r>
            <a:r>
              <a:rPr lang="ko-KR" altLang="en-US" dirty="0"/>
              <a:t>하는 것</a:t>
            </a:r>
            <a:endParaRPr lang="en-US" altLang="ko-KR" dirty="0"/>
          </a:p>
          <a:p>
            <a:pPr lvl="2">
              <a:defRPr/>
            </a:pPr>
            <a:r>
              <a:rPr lang="ko-KR" altLang="en-US" dirty="0">
                <a:solidFill>
                  <a:srgbClr val="FF0000"/>
                </a:solidFill>
              </a:rPr>
              <a:t>이중</a:t>
            </a:r>
            <a:r>
              <a:rPr lang="ko-KR" altLang="en-US" dirty="0"/>
              <a:t> 회전</a:t>
            </a:r>
            <a:r>
              <a:rPr lang="en-US" altLang="ko-KR" baseline="30000" dirty="0"/>
              <a:t>Double Rotation</a:t>
            </a:r>
            <a:r>
              <a:rPr lang="ko-KR" altLang="en-US" baseline="30000" dirty="0"/>
              <a:t> </a:t>
            </a:r>
            <a:r>
              <a:rPr lang="en-US" altLang="ko-KR" dirty="0"/>
              <a:t>- LR </a:t>
            </a:r>
            <a:r>
              <a:rPr lang="ko-KR" altLang="en-US" dirty="0"/>
              <a:t>회전과 </a:t>
            </a:r>
            <a:r>
              <a:rPr lang="en-US" altLang="ko-KR" dirty="0"/>
              <a:t>RL </a:t>
            </a:r>
            <a:r>
              <a:rPr lang="ko-KR" altLang="en-US" dirty="0"/>
              <a:t>회전과 같이 </a:t>
            </a:r>
            <a:r>
              <a:rPr lang="ko-KR" altLang="en-US" dirty="0">
                <a:solidFill>
                  <a:srgbClr val="FF0000"/>
                </a:solidFill>
              </a:rPr>
              <a:t>두 번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회전</a:t>
            </a:r>
            <a:r>
              <a:rPr lang="ko-KR" altLang="en-US" dirty="0"/>
              <a:t>하는 것</a:t>
            </a:r>
            <a:endParaRPr lang="en-US" altLang="ko-KR" dirty="0"/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>
                <a:solidFill>
                  <a:srgbClr val="FF0000"/>
                </a:solidFill>
              </a:rPr>
              <a:t>균형</a:t>
            </a:r>
            <a:r>
              <a:rPr lang="ko-KR" altLang="en-US" dirty="0"/>
              <a:t> 이진 탐색 트리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09" y="3805294"/>
            <a:ext cx="7155382" cy="2665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3855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 dirty="0"/>
              <a:t>LL </a:t>
            </a:r>
            <a:r>
              <a:rPr lang="ko-KR" altLang="en-US" dirty="0"/>
              <a:t>회전 연산</a:t>
            </a:r>
            <a:endParaRPr lang="en-US" altLang="ko-KR" dirty="0"/>
          </a:p>
          <a:p>
            <a:pPr lvl="2">
              <a:defRPr/>
            </a:pPr>
            <a:r>
              <a:rPr lang="ko-KR" altLang="en-US" dirty="0">
                <a:solidFill>
                  <a:srgbClr val="0000CC"/>
                </a:solidFill>
              </a:rPr>
              <a:t>삽입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삭제</a:t>
            </a:r>
            <a:r>
              <a:rPr lang="ko-KR" altLang="en-US" dirty="0"/>
              <a:t> 연산 </a:t>
            </a:r>
            <a:r>
              <a:rPr lang="ko-KR" altLang="en-US" dirty="0">
                <a:solidFill>
                  <a:srgbClr val="FF0000"/>
                </a:solidFill>
              </a:rPr>
              <a:t>후</a:t>
            </a:r>
            <a:r>
              <a:rPr lang="ko-KR" altLang="en-US" dirty="0"/>
              <a:t>에 </a:t>
            </a:r>
            <a:r>
              <a:rPr lang="en-US" altLang="ko-KR" dirty="0"/>
              <a:t>AVL </a:t>
            </a:r>
            <a:r>
              <a:rPr lang="ko-KR" altLang="en-US" dirty="0" err="1"/>
              <a:t>트리에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LL </a:t>
            </a:r>
            <a:r>
              <a:rPr lang="ko-KR" altLang="en-US" dirty="0"/>
              <a:t>유형의 </a:t>
            </a:r>
            <a:r>
              <a:rPr lang="ko-KR" altLang="en-US" dirty="0">
                <a:solidFill>
                  <a:srgbClr val="FF0000"/>
                </a:solidFill>
              </a:rPr>
              <a:t>불균형</a:t>
            </a:r>
            <a:r>
              <a:rPr lang="ko-KR" altLang="en-US" dirty="0"/>
              <a:t>이 발생했을 때 </a:t>
            </a:r>
            <a:r>
              <a:rPr lang="ko-KR" altLang="en-US" dirty="0">
                <a:solidFill>
                  <a:srgbClr val="0000CC"/>
                </a:solidFill>
              </a:rPr>
              <a:t>적용</a:t>
            </a:r>
            <a:endParaRPr lang="en-US" altLang="ko-KR" dirty="0">
              <a:solidFill>
                <a:srgbClr val="0000CC"/>
              </a:solidFill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>
                <a:solidFill>
                  <a:srgbClr val="FF0000"/>
                </a:solidFill>
              </a:rPr>
              <a:t>균형</a:t>
            </a:r>
            <a:r>
              <a:rPr lang="ko-KR" altLang="en-US" dirty="0"/>
              <a:t> 이진 탐색 트리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916833"/>
            <a:ext cx="6140921" cy="2296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30" y="4600196"/>
            <a:ext cx="7924450" cy="1678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66751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 dirty="0"/>
              <a:t>RR </a:t>
            </a:r>
            <a:r>
              <a:rPr lang="ko-KR" altLang="en-US" dirty="0"/>
              <a:t>회전 연산</a:t>
            </a:r>
            <a:endParaRPr lang="en-US" altLang="ko-KR" dirty="0"/>
          </a:p>
          <a:p>
            <a:pPr lvl="2">
              <a:defRPr/>
            </a:pPr>
            <a:r>
              <a:rPr lang="ko-KR" altLang="en-US" dirty="0">
                <a:solidFill>
                  <a:srgbClr val="0000CC"/>
                </a:solidFill>
              </a:rPr>
              <a:t>삽입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삭제</a:t>
            </a:r>
            <a:r>
              <a:rPr lang="ko-KR" altLang="en-US" dirty="0"/>
              <a:t> 연산 </a:t>
            </a:r>
            <a:r>
              <a:rPr lang="ko-KR" altLang="en-US" dirty="0">
                <a:solidFill>
                  <a:srgbClr val="FF0000"/>
                </a:solidFill>
              </a:rPr>
              <a:t>후</a:t>
            </a:r>
            <a:r>
              <a:rPr lang="ko-KR" altLang="en-US" dirty="0"/>
              <a:t>에 </a:t>
            </a:r>
            <a:r>
              <a:rPr lang="en-US" altLang="ko-KR" dirty="0"/>
              <a:t>AVL </a:t>
            </a:r>
            <a:r>
              <a:rPr lang="ko-KR" altLang="en-US" dirty="0"/>
              <a:t>트리에 </a:t>
            </a:r>
            <a:r>
              <a:rPr lang="en-US" altLang="ko-KR" dirty="0">
                <a:solidFill>
                  <a:srgbClr val="FF0000"/>
                </a:solidFill>
              </a:rPr>
              <a:t>RR </a:t>
            </a:r>
            <a:r>
              <a:rPr lang="ko-KR" altLang="en-US" dirty="0"/>
              <a:t>유형의 </a:t>
            </a:r>
            <a:r>
              <a:rPr lang="ko-KR" altLang="en-US" dirty="0">
                <a:solidFill>
                  <a:srgbClr val="FF0000"/>
                </a:solidFill>
              </a:rPr>
              <a:t>불균형</a:t>
            </a:r>
            <a:r>
              <a:rPr lang="ko-KR" altLang="en-US" dirty="0"/>
              <a:t>이 발생했을 때 </a:t>
            </a:r>
            <a:r>
              <a:rPr lang="ko-KR" altLang="en-US" dirty="0">
                <a:solidFill>
                  <a:srgbClr val="0000CC"/>
                </a:solidFill>
              </a:rPr>
              <a:t>적용</a:t>
            </a:r>
            <a:endParaRPr lang="en-US" altLang="ko-KR" dirty="0">
              <a:solidFill>
                <a:srgbClr val="0000CC"/>
              </a:solidFill>
            </a:endParaRPr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>
                <a:solidFill>
                  <a:srgbClr val="FF0000"/>
                </a:solidFill>
              </a:rPr>
              <a:t>균형</a:t>
            </a:r>
            <a:r>
              <a:rPr lang="ko-KR" altLang="en-US" dirty="0"/>
              <a:t> 이진 탐색 트리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5311"/>
            <a:ext cx="6406039" cy="236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522506"/>
            <a:ext cx="7848872" cy="161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143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107504" y="1026368"/>
            <a:ext cx="7151712" cy="5715000"/>
          </a:xfrm>
        </p:spPr>
        <p:txBody>
          <a:bodyPr/>
          <a:lstStyle/>
          <a:p>
            <a:pPr lvl="2" eaLnBrk="1" hangingPunct="1">
              <a:defRPr/>
            </a:pPr>
            <a:r>
              <a:rPr lang="ko-KR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차수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ko-KR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degree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ko-KR" altLang="en-US" dirty="0"/>
              <a:t> </a:t>
            </a:r>
          </a:p>
          <a:p>
            <a:pPr lvl="3" eaLnBrk="1" hangingPunct="1">
              <a:defRPr/>
            </a:pPr>
            <a:r>
              <a:rPr lang="ko-KR" altLang="en-US" dirty="0" err="1">
                <a:solidFill>
                  <a:srgbClr val="0000CC"/>
                </a:solidFill>
              </a:rPr>
              <a:t>노드</a:t>
            </a:r>
            <a:r>
              <a:rPr lang="ko-KR" altLang="en-US" dirty="0" err="1"/>
              <a:t>의</a:t>
            </a:r>
            <a:r>
              <a:rPr lang="ko-KR" altLang="en-US" dirty="0"/>
              <a:t> 차수 </a:t>
            </a:r>
            <a:r>
              <a:rPr lang="en-US" altLang="ko-KR" dirty="0"/>
              <a:t>: </a:t>
            </a:r>
            <a:r>
              <a:rPr lang="ko-KR" altLang="en-US" dirty="0" err="1"/>
              <a:t>노드에</a:t>
            </a:r>
            <a:r>
              <a:rPr lang="ko-KR" altLang="en-US" dirty="0"/>
              <a:t> 연결된 자식 </a:t>
            </a:r>
            <a:r>
              <a:rPr lang="ko-KR" altLang="en-US" dirty="0" err="1"/>
              <a:t>노드의</a:t>
            </a:r>
            <a:r>
              <a:rPr lang="ko-KR" altLang="en-US" dirty="0"/>
              <a:t> 수</a:t>
            </a:r>
            <a:r>
              <a:rPr lang="en-US" altLang="ko-KR" dirty="0"/>
              <a:t>. </a:t>
            </a:r>
          </a:p>
          <a:p>
            <a:pPr lvl="4" eaLnBrk="1" hangingPunct="1">
              <a:defRPr/>
            </a:pP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의 차수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rgbClr val="0000CC"/>
                </a:solidFill>
              </a:rPr>
              <a:t>3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B</a:t>
            </a:r>
            <a:r>
              <a:rPr lang="ko-KR" altLang="en-US" dirty="0"/>
              <a:t>의 차수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rgbClr val="0000CC"/>
                </a:solidFill>
              </a:rPr>
              <a:t>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C</a:t>
            </a:r>
            <a:r>
              <a:rPr lang="ko-KR" altLang="en-US" dirty="0"/>
              <a:t>의 차수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rgbClr val="0000CC"/>
                </a:solidFill>
              </a:rPr>
              <a:t>1</a:t>
            </a:r>
          </a:p>
          <a:p>
            <a:pPr lvl="3" eaLnBrk="1" hangingPunct="1">
              <a:defRPr/>
            </a:pPr>
            <a:r>
              <a:rPr lang="ko-KR" altLang="en-US" dirty="0" err="1">
                <a:solidFill>
                  <a:srgbClr val="0000CC"/>
                </a:solidFill>
              </a:rPr>
              <a:t>트리</a:t>
            </a:r>
            <a:r>
              <a:rPr lang="ko-KR" altLang="en-US" dirty="0" err="1"/>
              <a:t>의</a:t>
            </a:r>
            <a:r>
              <a:rPr lang="ko-KR" altLang="en-US" dirty="0"/>
              <a:t> 차수 </a:t>
            </a:r>
            <a:r>
              <a:rPr lang="en-US" altLang="ko-KR" dirty="0"/>
              <a:t>: </a:t>
            </a:r>
            <a:r>
              <a:rPr lang="ko-KR" altLang="en-US" dirty="0" err="1"/>
              <a:t>트리에</a:t>
            </a:r>
            <a:r>
              <a:rPr lang="ko-KR" altLang="en-US" dirty="0"/>
              <a:t> 있는 </a:t>
            </a:r>
            <a:r>
              <a:rPr lang="ko-KR" altLang="en-US" dirty="0" err="1"/>
              <a:t>노드의</a:t>
            </a:r>
            <a:r>
              <a:rPr lang="ko-KR" altLang="en-US" dirty="0"/>
              <a:t> 차수 중에서 </a:t>
            </a:r>
            <a:r>
              <a:rPr lang="ko-KR" altLang="en-US" dirty="0">
                <a:solidFill>
                  <a:srgbClr val="0000CC"/>
                </a:solidFill>
              </a:rPr>
              <a:t>가장 큰 값</a:t>
            </a:r>
          </a:p>
          <a:p>
            <a:pPr lvl="4" eaLnBrk="1" hangingPunct="1">
              <a:defRPr/>
            </a:pPr>
            <a:r>
              <a:rPr lang="ko-KR" altLang="en-US" dirty="0"/>
              <a:t>트리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의 차수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rgbClr val="0000CC"/>
                </a:solidFill>
              </a:rPr>
              <a:t>3</a:t>
            </a:r>
          </a:p>
          <a:p>
            <a:pPr lvl="3" eaLnBrk="1" hangingPunct="1">
              <a:defRPr/>
            </a:pPr>
            <a:r>
              <a:rPr lang="ko-KR" altLang="en-US" dirty="0">
                <a:solidFill>
                  <a:srgbClr val="0000CC"/>
                </a:solidFill>
              </a:rPr>
              <a:t>단말</a:t>
            </a:r>
            <a:r>
              <a:rPr lang="ko-KR" altLang="en-US" dirty="0"/>
              <a:t> </a:t>
            </a:r>
            <a:r>
              <a:rPr lang="ko-KR" altLang="en-US" dirty="0" err="1"/>
              <a:t>노드</a:t>
            </a:r>
            <a:r>
              <a:rPr lang="en-US" altLang="ko-KR" dirty="0"/>
              <a:t>(</a:t>
            </a:r>
            <a:r>
              <a:rPr lang="ko-KR" altLang="en-US" dirty="0" err="1"/>
              <a:t>리프</a:t>
            </a:r>
            <a:r>
              <a:rPr lang="ko-KR" altLang="en-US" dirty="0"/>
              <a:t> </a:t>
            </a:r>
            <a:r>
              <a:rPr lang="ko-KR" altLang="en-US" dirty="0" err="1"/>
              <a:t>노드</a:t>
            </a:r>
            <a:r>
              <a:rPr lang="en-US" altLang="ko-KR" dirty="0"/>
              <a:t>) : </a:t>
            </a:r>
            <a:r>
              <a:rPr lang="ko-KR" altLang="en-US" dirty="0"/>
              <a:t>차수가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인</a:t>
            </a:r>
            <a:r>
              <a:rPr lang="ko-KR" altLang="en-US" dirty="0"/>
              <a:t> </a:t>
            </a:r>
            <a:r>
              <a:rPr lang="ko-KR" altLang="en-US" dirty="0" err="1"/>
              <a:t>노드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rgbClr val="0000CC"/>
                </a:solidFill>
              </a:rPr>
              <a:t>자식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0000CC"/>
                </a:solidFill>
              </a:rPr>
              <a:t>노드</a:t>
            </a:r>
            <a:r>
              <a:rPr lang="ko-KR" altLang="en-US" dirty="0" err="1"/>
              <a:t>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없는</a:t>
            </a:r>
            <a:r>
              <a:rPr lang="ko-KR" altLang="en-US" dirty="0"/>
              <a:t> </a:t>
            </a:r>
            <a:r>
              <a:rPr lang="ko-KR" altLang="en-US" dirty="0" err="1"/>
              <a:t>노드</a:t>
            </a:r>
            <a:endParaRPr lang="ko-KR" altLang="en-US" dirty="0"/>
          </a:p>
          <a:p>
            <a:pPr lvl="2" eaLnBrk="1" hangingPunct="1">
              <a:defRPr/>
            </a:pPr>
            <a:r>
              <a:rPr lang="ko-KR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높이</a:t>
            </a:r>
            <a:r>
              <a:rPr lang="ko-KR" altLang="en-US" dirty="0"/>
              <a:t> </a:t>
            </a:r>
          </a:p>
          <a:p>
            <a:pPr lvl="3" eaLnBrk="1" hangingPunct="1">
              <a:defRPr/>
            </a:pPr>
            <a:r>
              <a:rPr lang="ko-KR" altLang="en-US" dirty="0" err="1">
                <a:solidFill>
                  <a:srgbClr val="0000CC"/>
                </a:solidFill>
              </a:rPr>
              <a:t>노드</a:t>
            </a:r>
            <a:r>
              <a:rPr lang="ko-KR" altLang="en-US" dirty="0" err="1"/>
              <a:t>의</a:t>
            </a:r>
            <a:r>
              <a:rPr lang="ko-KR" altLang="en-US" dirty="0"/>
              <a:t> 높이 </a:t>
            </a:r>
            <a:r>
              <a:rPr lang="en-US" altLang="ko-KR" dirty="0"/>
              <a:t>: </a:t>
            </a:r>
            <a:r>
              <a:rPr lang="ko-KR" altLang="en-US" dirty="0"/>
              <a:t>루트에서 </a:t>
            </a:r>
            <a:r>
              <a:rPr lang="ko-KR" altLang="en-US" dirty="0" err="1"/>
              <a:t>노드에</a:t>
            </a:r>
            <a:r>
              <a:rPr lang="ko-KR" altLang="en-US" dirty="0"/>
              <a:t> 이르는 </a:t>
            </a:r>
            <a:r>
              <a:rPr lang="ko-KR" altLang="en-US" dirty="0">
                <a:solidFill>
                  <a:srgbClr val="0000CC"/>
                </a:solidFill>
              </a:rPr>
              <a:t>간선의 수</a:t>
            </a:r>
            <a:r>
              <a:rPr lang="en-US" altLang="ko-KR" dirty="0"/>
              <a:t>. </a:t>
            </a:r>
            <a:r>
              <a:rPr lang="ko-KR" altLang="en-US" dirty="0" err="1"/>
              <a:t>노드의</a:t>
            </a:r>
            <a:r>
              <a:rPr lang="ko-KR" altLang="en-US" dirty="0"/>
              <a:t> 레벨</a:t>
            </a:r>
          </a:p>
          <a:p>
            <a:pPr lvl="4" eaLnBrk="1" hangingPunct="1">
              <a:defRPr/>
            </a:pPr>
            <a:r>
              <a:rPr lang="en-US" altLang="ko-KR" dirty="0">
                <a:solidFill>
                  <a:srgbClr val="FF0000"/>
                </a:solidFill>
              </a:rPr>
              <a:t>B</a:t>
            </a:r>
            <a:r>
              <a:rPr lang="ko-KR" altLang="en-US" dirty="0"/>
              <a:t>의 높이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rgbClr val="0000CC"/>
                </a:solidFill>
              </a:rPr>
              <a:t>1</a:t>
            </a:r>
            <a:r>
              <a:rPr lang="en-US" altLang="ko-KR" dirty="0"/>
              <a:t>,  </a:t>
            </a:r>
            <a:r>
              <a:rPr lang="en-US" altLang="ko-KR" dirty="0">
                <a:solidFill>
                  <a:srgbClr val="FF0000"/>
                </a:solidFill>
              </a:rPr>
              <a:t>F</a:t>
            </a:r>
            <a:r>
              <a:rPr lang="ko-KR" altLang="en-US" dirty="0"/>
              <a:t>의 높이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rgbClr val="0000CC"/>
                </a:solidFill>
              </a:rPr>
              <a:t>2</a:t>
            </a:r>
          </a:p>
          <a:p>
            <a:pPr lvl="3" eaLnBrk="1" hangingPunct="1">
              <a:defRPr/>
            </a:pPr>
            <a:r>
              <a:rPr lang="ko-KR" altLang="en-US" dirty="0" err="1">
                <a:solidFill>
                  <a:srgbClr val="0000CC"/>
                </a:solidFill>
              </a:rPr>
              <a:t>트리</a:t>
            </a:r>
            <a:r>
              <a:rPr lang="ko-KR" altLang="en-US" dirty="0" err="1"/>
              <a:t>의</a:t>
            </a:r>
            <a:r>
              <a:rPr lang="ko-KR" altLang="en-US" dirty="0"/>
              <a:t> 높이 </a:t>
            </a:r>
            <a:r>
              <a:rPr lang="en-US" altLang="ko-KR" dirty="0"/>
              <a:t>: </a:t>
            </a:r>
            <a:r>
              <a:rPr lang="ko-KR" altLang="en-US" dirty="0" err="1"/>
              <a:t>트리에</a:t>
            </a:r>
            <a:r>
              <a:rPr lang="ko-KR" altLang="en-US" dirty="0"/>
              <a:t> 있는 </a:t>
            </a:r>
            <a:r>
              <a:rPr lang="ko-KR" altLang="en-US" dirty="0" err="1"/>
              <a:t>노드의</a:t>
            </a:r>
            <a:r>
              <a:rPr lang="ko-KR" altLang="en-US" dirty="0"/>
              <a:t> 높이 중에서 </a:t>
            </a:r>
            <a:r>
              <a:rPr lang="ko-KR" altLang="en-US" dirty="0">
                <a:solidFill>
                  <a:srgbClr val="0000CC"/>
                </a:solidFill>
              </a:rPr>
              <a:t>가장 큰 값</a:t>
            </a:r>
            <a:r>
              <a:rPr lang="en-US" altLang="ko-KR" dirty="0"/>
              <a:t>. </a:t>
            </a:r>
            <a:r>
              <a:rPr lang="ko-KR" altLang="en-US" dirty="0"/>
              <a:t>최대 레벨</a:t>
            </a:r>
          </a:p>
          <a:p>
            <a:pPr lvl="4" eaLnBrk="1" hangingPunct="1">
              <a:defRPr/>
            </a:pPr>
            <a:r>
              <a:rPr lang="ko-KR" altLang="en-US" dirty="0"/>
              <a:t>트리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의 높이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rgbClr val="0000CC"/>
                </a:solidFill>
              </a:rPr>
              <a:t>3</a:t>
            </a: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트리의</a:t>
            </a:r>
            <a:r>
              <a:rPr lang="ko-KR" altLang="en-US" dirty="0"/>
              <a:t> 이해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865304"/>
            <a:ext cx="2729472" cy="202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1746360" y="1060560"/>
              <a:ext cx="1194120" cy="247032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7000" y="1051200"/>
                <a:ext cx="1212840" cy="2489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 dirty="0"/>
              <a:t>LR </a:t>
            </a:r>
            <a:r>
              <a:rPr lang="ko-KR" altLang="en-US" dirty="0"/>
              <a:t>회전 연산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삽입</a:t>
            </a:r>
            <a:r>
              <a:rPr lang="en-US" altLang="ko-KR" dirty="0"/>
              <a:t>, </a:t>
            </a:r>
            <a:r>
              <a:rPr lang="ko-KR" altLang="en-US" dirty="0"/>
              <a:t>삭제 연산 후에 </a:t>
            </a:r>
            <a:r>
              <a:rPr lang="en-US" altLang="ko-KR" dirty="0"/>
              <a:t>AVL </a:t>
            </a:r>
            <a:r>
              <a:rPr lang="ko-KR" altLang="en-US" dirty="0" err="1"/>
              <a:t>트리에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LR</a:t>
            </a:r>
            <a:r>
              <a:rPr lang="en-US" altLang="ko-KR" dirty="0"/>
              <a:t> </a:t>
            </a:r>
            <a:r>
              <a:rPr lang="ko-KR" altLang="en-US" dirty="0"/>
              <a:t>유형의 </a:t>
            </a:r>
            <a:r>
              <a:rPr lang="ko-KR" altLang="en-US" dirty="0">
                <a:solidFill>
                  <a:srgbClr val="FF0000"/>
                </a:solidFill>
              </a:rPr>
              <a:t>불균형</a:t>
            </a:r>
            <a:r>
              <a:rPr lang="ko-KR" altLang="en-US" dirty="0"/>
              <a:t>이 발생했을 때 적용</a:t>
            </a:r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>
                <a:solidFill>
                  <a:srgbClr val="FF0000"/>
                </a:solidFill>
              </a:rPr>
              <a:t>균형</a:t>
            </a:r>
            <a:r>
              <a:rPr lang="ko-KR" altLang="en-US" dirty="0"/>
              <a:t> 이진 탐색 트리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17970"/>
            <a:ext cx="7900418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65104"/>
            <a:ext cx="8260458" cy="1711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9619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 dirty="0"/>
              <a:t>RL </a:t>
            </a:r>
            <a:r>
              <a:rPr lang="ko-KR" altLang="en-US" dirty="0"/>
              <a:t>회전 연산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삽입</a:t>
            </a:r>
            <a:r>
              <a:rPr lang="en-US" altLang="ko-KR" dirty="0"/>
              <a:t>, </a:t>
            </a:r>
            <a:r>
              <a:rPr lang="ko-KR" altLang="en-US" dirty="0"/>
              <a:t>삭제 연산 후에 </a:t>
            </a:r>
            <a:r>
              <a:rPr lang="en-US" altLang="ko-KR" dirty="0"/>
              <a:t>AVL </a:t>
            </a:r>
            <a:r>
              <a:rPr lang="ko-KR" altLang="en-US" dirty="0" err="1"/>
              <a:t>트리에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RL</a:t>
            </a:r>
            <a:r>
              <a:rPr lang="en-US" altLang="ko-KR" dirty="0"/>
              <a:t> </a:t>
            </a:r>
            <a:r>
              <a:rPr lang="ko-KR" altLang="en-US" dirty="0"/>
              <a:t>유형의 불균형이 발생했을 때 적용</a:t>
            </a:r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>
                <a:solidFill>
                  <a:srgbClr val="FF0000"/>
                </a:solidFill>
              </a:rPr>
              <a:t>균형</a:t>
            </a:r>
            <a:r>
              <a:rPr lang="ko-KR" altLang="en-US" dirty="0"/>
              <a:t> 이진 탐색 트리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7776864" cy="231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509120"/>
            <a:ext cx="7816053" cy="1711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3349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 dirty="0"/>
              <a:t>AVL </a:t>
            </a:r>
            <a:r>
              <a:rPr lang="ko-KR" altLang="en-US" dirty="0"/>
              <a:t>트리 회전 연산 </a:t>
            </a:r>
            <a:r>
              <a:rPr lang="ko-KR" altLang="en-US" dirty="0">
                <a:solidFill>
                  <a:srgbClr val="FF0000"/>
                </a:solidFill>
              </a:rPr>
              <a:t>예</a:t>
            </a:r>
            <a:endParaRPr lang="en-US" altLang="ko-KR" dirty="0">
              <a:solidFill>
                <a:srgbClr val="FF0000"/>
              </a:solidFill>
            </a:endParaRPr>
          </a:p>
          <a:p>
            <a:pPr lvl="2">
              <a:defRPr/>
            </a:pPr>
            <a:r>
              <a:rPr lang="en-US" altLang="ko-KR" dirty="0"/>
              <a:t>{</a:t>
            </a:r>
            <a:r>
              <a:rPr lang="en-US" altLang="ko-KR" dirty="0">
                <a:solidFill>
                  <a:srgbClr val="FF0000"/>
                </a:solidFill>
              </a:rPr>
              <a:t>50, 60, </a:t>
            </a:r>
            <a:r>
              <a:rPr lang="en-US" altLang="ko-KR" dirty="0">
                <a:solidFill>
                  <a:srgbClr val="0000CC"/>
                </a:solidFill>
              </a:rPr>
              <a:t>70, 90, 80, 75, 73, 72, 78</a:t>
            </a:r>
            <a:r>
              <a:rPr lang="en-US" altLang="ko-KR" dirty="0"/>
              <a:t>}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원소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아홉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개</a:t>
            </a:r>
            <a:r>
              <a:rPr lang="ko-KR" altLang="en-US" dirty="0"/>
              <a:t>를 </a:t>
            </a:r>
            <a:r>
              <a:rPr lang="en-US" altLang="ko-KR" dirty="0">
                <a:solidFill>
                  <a:srgbClr val="0000CC"/>
                </a:solidFill>
              </a:rPr>
              <a:t>AVL</a:t>
            </a:r>
            <a:r>
              <a:rPr lang="en-US" altLang="ko-KR" dirty="0"/>
              <a:t> </a:t>
            </a:r>
            <a:r>
              <a:rPr lang="ko-KR" altLang="en-US" dirty="0" err="1">
                <a:solidFill>
                  <a:srgbClr val="0000CC"/>
                </a:solidFill>
              </a:rPr>
              <a:t>트리</a:t>
            </a:r>
            <a:r>
              <a:rPr lang="ko-KR" altLang="en-US" dirty="0" err="1"/>
              <a:t>에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삽입</a:t>
            </a:r>
            <a:r>
              <a:rPr lang="ko-KR" altLang="en-US" dirty="0"/>
              <a:t>하면서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dirty="0"/>
              <a:t>  </a:t>
            </a:r>
            <a:r>
              <a:rPr lang="ko-KR" altLang="en-US" dirty="0">
                <a:solidFill>
                  <a:srgbClr val="FF0000"/>
                </a:solidFill>
              </a:rPr>
              <a:t>불균형</a:t>
            </a:r>
            <a:r>
              <a:rPr lang="ko-KR" altLang="en-US" dirty="0"/>
              <a:t>이 발생했을 때 회전 연산을 수행하여 균형 상태를 유지하는 </a:t>
            </a:r>
            <a:r>
              <a:rPr lang="ko-KR" altLang="en-US" dirty="0">
                <a:solidFill>
                  <a:srgbClr val="FF0000"/>
                </a:solidFill>
              </a:rPr>
              <a:t>예</a:t>
            </a:r>
            <a:endParaRPr lang="en-US" altLang="ko-KR" dirty="0">
              <a:solidFill>
                <a:srgbClr val="FF0000"/>
              </a:solidFill>
            </a:endParaRPr>
          </a:p>
          <a:p>
            <a:pPr lvl="3">
              <a:defRPr/>
            </a:pP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초록색</a:t>
            </a:r>
            <a:r>
              <a:rPr lang="ko-KR" altLang="en-US" dirty="0"/>
              <a:t> </a:t>
            </a:r>
            <a:r>
              <a:rPr lang="ko-KR" altLang="en-US" dirty="0" err="1"/>
              <a:t>노드는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삽입</a:t>
            </a:r>
            <a:r>
              <a:rPr lang="ko-KR" altLang="en-US" dirty="0"/>
              <a:t> </a:t>
            </a:r>
            <a:r>
              <a:rPr lang="ko-KR" altLang="en-US" dirty="0" err="1"/>
              <a:t>노드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00CC"/>
                </a:solidFill>
              </a:rPr>
              <a:t>노란색</a:t>
            </a:r>
            <a:r>
              <a:rPr lang="ko-KR" altLang="en-US" dirty="0"/>
              <a:t> </a:t>
            </a:r>
            <a:r>
              <a:rPr lang="ko-KR" altLang="en-US" dirty="0" err="1"/>
              <a:t>노드는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불균형</a:t>
            </a:r>
            <a:r>
              <a:rPr lang="ko-KR" altLang="en-US" dirty="0"/>
              <a:t> 발생한 </a:t>
            </a:r>
            <a:r>
              <a:rPr lang="ko-KR" altLang="en-US" dirty="0" err="1"/>
              <a:t>노드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rgbClr val="FF0000"/>
                </a:solidFill>
              </a:rPr>
              <a:t>불균형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유형</a:t>
            </a:r>
            <a:r>
              <a:rPr lang="ko-KR" altLang="en-US" dirty="0"/>
              <a:t>에</a:t>
            </a:r>
            <a:br>
              <a:rPr lang="en-US" altLang="ko-KR" dirty="0"/>
            </a:br>
            <a:r>
              <a:rPr lang="ko-KR" altLang="en-US" dirty="0"/>
              <a:t>해당하는 </a:t>
            </a:r>
            <a:r>
              <a:rPr lang="ko-KR" altLang="en-US" dirty="0">
                <a:solidFill>
                  <a:srgbClr val="FF0000"/>
                </a:solidFill>
              </a:rPr>
              <a:t>세 개</a:t>
            </a:r>
            <a:r>
              <a:rPr lang="ko-KR" altLang="en-US" dirty="0"/>
              <a:t>의 노드는 </a:t>
            </a:r>
            <a:r>
              <a:rPr lang="ko-KR" altLang="en-US" dirty="0">
                <a:solidFill>
                  <a:srgbClr val="006600"/>
                </a:solidFill>
              </a:rPr>
              <a:t>초록색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으로 표시</a:t>
            </a:r>
            <a:r>
              <a:rPr lang="en-US" altLang="ko-KR" dirty="0"/>
              <a:t>)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sz="1400" dirty="0"/>
              <a:t>① 노드 </a:t>
            </a:r>
            <a:r>
              <a:rPr lang="en-US" altLang="ko-KR" sz="1400" dirty="0">
                <a:solidFill>
                  <a:srgbClr val="FF0000"/>
                </a:solidFill>
              </a:rPr>
              <a:t>50</a:t>
            </a:r>
            <a:r>
              <a:rPr lang="en-US" altLang="ko-KR" sz="1400" dirty="0"/>
              <a:t> </a:t>
            </a:r>
            <a:r>
              <a:rPr lang="ko-KR" altLang="en-US" sz="1400" dirty="0"/>
              <a:t>삽입 </a:t>
            </a:r>
            <a:r>
              <a:rPr lang="en-US" altLang="ko-KR" sz="1400" dirty="0"/>
              <a:t>: </a:t>
            </a:r>
            <a:r>
              <a:rPr lang="ko-KR" altLang="en-US" sz="1400" dirty="0">
                <a:solidFill>
                  <a:srgbClr val="0000CC"/>
                </a:solidFill>
              </a:rPr>
              <a:t>공백</a:t>
            </a:r>
            <a:r>
              <a:rPr lang="ko-KR" altLang="en-US" sz="1400" dirty="0"/>
              <a:t> </a:t>
            </a:r>
            <a:r>
              <a:rPr lang="en-US" altLang="ko-KR" sz="1400" dirty="0"/>
              <a:t>AVL </a:t>
            </a:r>
            <a:r>
              <a:rPr lang="ko-KR" altLang="en-US" sz="1400" dirty="0"/>
              <a:t>트리에 노드 </a:t>
            </a:r>
            <a:r>
              <a:rPr lang="en-US" altLang="ko-KR" sz="1400" dirty="0">
                <a:solidFill>
                  <a:srgbClr val="0000CC"/>
                </a:solidFill>
              </a:rPr>
              <a:t>50</a:t>
            </a:r>
            <a:r>
              <a:rPr lang="ko-KR" altLang="en-US" sz="1400" dirty="0"/>
              <a:t>을 </a:t>
            </a:r>
            <a:r>
              <a:rPr lang="ko-KR" altLang="en-US" sz="1400" dirty="0">
                <a:solidFill>
                  <a:srgbClr val="0000CC"/>
                </a:solidFill>
              </a:rPr>
              <a:t>삽입</a:t>
            </a:r>
            <a:endParaRPr lang="en-US" altLang="ko-KR" sz="1400" dirty="0">
              <a:solidFill>
                <a:srgbClr val="0000CC"/>
              </a:solidFill>
            </a:endParaRPr>
          </a:p>
          <a:p>
            <a:pPr lvl="2">
              <a:defRPr/>
            </a:pPr>
            <a:endParaRPr lang="en-US" altLang="ko-KR" sz="1400" dirty="0"/>
          </a:p>
          <a:p>
            <a:pPr marL="627062" lvl="2" indent="0">
              <a:buNone/>
              <a:defRPr/>
            </a:pPr>
            <a:endParaRPr lang="en-US" altLang="ko-KR" sz="1400" dirty="0"/>
          </a:p>
          <a:p>
            <a:pPr marL="627062" lvl="2" indent="0">
              <a:buNone/>
              <a:defRPr/>
            </a:pPr>
            <a:r>
              <a:rPr lang="ko-KR" altLang="en-US" sz="1400" dirty="0"/>
              <a:t>② 노드 </a:t>
            </a:r>
            <a:r>
              <a:rPr lang="en-US" altLang="ko-KR" sz="1400" dirty="0">
                <a:solidFill>
                  <a:srgbClr val="FF0000"/>
                </a:solidFill>
              </a:rPr>
              <a:t>60</a:t>
            </a:r>
            <a:r>
              <a:rPr lang="en-US" altLang="ko-KR" sz="1400" dirty="0"/>
              <a:t> </a:t>
            </a:r>
            <a:r>
              <a:rPr lang="ko-KR" altLang="en-US" sz="1400" dirty="0"/>
              <a:t>삽입 </a:t>
            </a:r>
            <a:r>
              <a:rPr lang="en-US" altLang="ko-KR" sz="1400" dirty="0"/>
              <a:t>: </a:t>
            </a:r>
            <a:r>
              <a:rPr lang="ko-KR" altLang="en-US" sz="1400" dirty="0"/>
              <a:t>노드 </a:t>
            </a:r>
            <a:r>
              <a:rPr lang="en-US" altLang="ko-KR" sz="1400" dirty="0">
                <a:solidFill>
                  <a:srgbClr val="0000CC"/>
                </a:solidFill>
              </a:rPr>
              <a:t>50</a:t>
            </a:r>
            <a:r>
              <a:rPr lang="ko-KR" altLang="en-US" sz="1400" dirty="0"/>
              <a:t>의 </a:t>
            </a:r>
            <a:r>
              <a:rPr lang="ko-KR" altLang="en-US" sz="1400" dirty="0">
                <a:solidFill>
                  <a:srgbClr val="FF0000"/>
                </a:solidFill>
              </a:rPr>
              <a:t>오른쪽 </a:t>
            </a:r>
            <a:r>
              <a:rPr lang="ko-KR" altLang="en-US" sz="1400" dirty="0"/>
              <a:t>자식으로 노드 </a:t>
            </a:r>
            <a:r>
              <a:rPr lang="en-US" altLang="ko-KR" sz="1400" dirty="0">
                <a:solidFill>
                  <a:srgbClr val="0000CC"/>
                </a:solidFill>
              </a:rPr>
              <a:t>60</a:t>
            </a:r>
            <a:r>
              <a:rPr lang="ko-KR" altLang="en-US" sz="1400" dirty="0"/>
              <a:t>을 </a:t>
            </a:r>
            <a:r>
              <a:rPr lang="ko-KR" altLang="en-US" sz="1400" dirty="0">
                <a:solidFill>
                  <a:srgbClr val="0000CC"/>
                </a:solidFill>
              </a:rPr>
              <a:t>삽입</a:t>
            </a:r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>
                <a:solidFill>
                  <a:srgbClr val="FF0000"/>
                </a:solidFill>
              </a:rPr>
              <a:t>균형</a:t>
            </a:r>
            <a:r>
              <a:rPr lang="ko-KR" altLang="en-US" dirty="0"/>
              <a:t> 이진 탐색 트리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17878"/>
            <a:ext cx="6381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157192"/>
            <a:ext cx="1112939" cy="1277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83237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>
          <a:xfrm>
            <a:off x="395536" y="931818"/>
            <a:ext cx="8519864" cy="5715000"/>
          </a:xfrm>
        </p:spPr>
        <p:txBody>
          <a:bodyPr/>
          <a:lstStyle/>
          <a:p>
            <a:pPr marL="627062" lvl="2" indent="0">
              <a:buNone/>
              <a:defRPr/>
            </a:pPr>
            <a:r>
              <a:rPr lang="ko-KR" altLang="en-US" sz="1400" dirty="0"/>
              <a:t>③ </a:t>
            </a:r>
            <a:r>
              <a:rPr lang="ko-KR" altLang="en-US" sz="1400" dirty="0" err="1"/>
              <a:t>노드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70 </a:t>
            </a:r>
            <a:r>
              <a:rPr lang="ko-KR" altLang="en-US" sz="1400" dirty="0"/>
              <a:t>삽입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노드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0000CC"/>
                </a:solidFill>
              </a:rPr>
              <a:t>60</a:t>
            </a:r>
            <a:r>
              <a:rPr lang="ko-KR" altLang="en-US" sz="1400" dirty="0"/>
              <a:t>의 </a:t>
            </a:r>
            <a:r>
              <a:rPr lang="ko-KR" altLang="en-US" sz="1400" dirty="0">
                <a:solidFill>
                  <a:srgbClr val="FF0000"/>
                </a:solidFill>
              </a:rPr>
              <a:t>오른쪽</a:t>
            </a:r>
            <a:r>
              <a:rPr lang="ko-KR" altLang="en-US" sz="1400" dirty="0"/>
              <a:t> 자식으로 </a:t>
            </a:r>
            <a:r>
              <a:rPr lang="ko-KR" altLang="en-US" sz="1400" dirty="0" err="1"/>
              <a:t>노드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0000CC"/>
                </a:solidFill>
              </a:rPr>
              <a:t>70</a:t>
            </a:r>
            <a:r>
              <a:rPr lang="ko-KR" altLang="en-US" sz="1400" dirty="0"/>
              <a:t>을 삽입</a:t>
            </a:r>
            <a:r>
              <a:rPr lang="en-US" altLang="ko-KR" sz="1400" dirty="0"/>
              <a:t>. </a:t>
            </a:r>
            <a:r>
              <a:rPr lang="ko-KR" altLang="en-US" sz="1400" dirty="0"/>
              <a:t>하지만 노드 </a:t>
            </a:r>
            <a:r>
              <a:rPr lang="en-US" altLang="ko-KR" sz="1400" dirty="0"/>
              <a:t>50</a:t>
            </a:r>
            <a:r>
              <a:rPr lang="ko-KR" altLang="en-US" sz="1400" dirty="0"/>
              <a:t>의 균형 인수가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 </a:t>
            </a:r>
            <a:r>
              <a:rPr lang="en-US" altLang="ko-KR" sz="1400" dirty="0"/>
              <a:t>-2</a:t>
            </a:r>
            <a:r>
              <a:rPr lang="ko-KR" altLang="en-US" sz="1400" dirty="0"/>
              <a:t>가 되어 </a:t>
            </a:r>
            <a:r>
              <a:rPr lang="en-US" altLang="ko-KR" sz="1400" dirty="0"/>
              <a:t>RR </a:t>
            </a:r>
            <a:r>
              <a:rPr lang="ko-KR" altLang="en-US" sz="1400" dirty="0"/>
              <a:t>유형의 불균형이 발생하므로 </a:t>
            </a:r>
            <a:r>
              <a:rPr lang="en-US" altLang="ko-KR" sz="1400" dirty="0"/>
              <a:t>RR </a:t>
            </a:r>
            <a:r>
              <a:rPr lang="ko-KR" altLang="en-US" sz="1400" dirty="0"/>
              <a:t>회전을 수행하여 균형을 회복</a:t>
            </a:r>
            <a:endParaRPr lang="en-US" altLang="ko-KR" sz="1400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sz="1400" dirty="0"/>
          </a:p>
          <a:p>
            <a:pPr marL="627062" lvl="2" indent="0">
              <a:buNone/>
              <a:defRPr/>
            </a:pPr>
            <a:r>
              <a:rPr lang="ko-KR" altLang="en-US" sz="1400" dirty="0"/>
              <a:t>④ </a:t>
            </a:r>
            <a:r>
              <a:rPr lang="ko-KR" altLang="en-US" sz="1400" dirty="0" err="1"/>
              <a:t>노드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en-US" altLang="ko-KR" sz="1400" dirty="0"/>
              <a:t> </a:t>
            </a:r>
            <a:r>
              <a:rPr lang="ko-KR" altLang="en-US" sz="1400" dirty="0"/>
              <a:t>삽입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노드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0000CC"/>
                </a:solidFill>
              </a:rPr>
              <a:t>70</a:t>
            </a:r>
            <a:r>
              <a:rPr lang="ko-KR" altLang="en-US" sz="1400" dirty="0"/>
              <a:t>의 </a:t>
            </a:r>
            <a:r>
              <a:rPr lang="ko-KR" altLang="en-US" sz="1400" dirty="0">
                <a:solidFill>
                  <a:srgbClr val="FF0000"/>
                </a:solidFill>
              </a:rPr>
              <a:t>오른쪽</a:t>
            </a:r>
            <a:r>
              <a:rPr lang="ko-KR" altLang="en-US" sz="1400" dirty="0"/>
              <a:t> 자식으로 </a:t>
            </a:r>
            <a:r>
              <a:rPr lang="ko-KR" altLang="en-US" sz="1400" dirty="0" err="1"/>
              <a:t>노드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0000CC"/>
                </a:solidFill>
              </a:rPr>
              <a:t>90</a:t>
            </a:r>
            <a:r>
              <a:rPr lang="ko-KR" altLang="en-US" sz="1400" dirty="0"/>
              <a:t>을 </a:t>
            </a:r>
            <a:r>
              <a:rPr lang="ko-KR" altLang="en-US" sz="1400" dirty="0">
                <a:solidFill>
                  <a:srgbClr val="0000CC"/>
                </a:solidFill>
              </a:rPr>
              <a:t>삽입</a:t>
            </a:r>
            <a:endParaRPr lang="en-US" altLang="ko-KR" sz="1400" dirty="0">
              <a:solidFill>
                <a:srgbClr val="0000CC"/>
              </a:solidFill>
            </a:endParaRPr>
          </a:p>
          <a:p>
            <a:pPr marL="627062" lvl="2" indent="0">
              <a:buNone/>
              <a:defRPr/>
            </a:pPr>
            <a:endParaRPr lang="ko-KR" altLang="en-US" dirty="0"/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균형 이진 탐색 트리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72816"/>
            <a:ext cx="4248472" cy="173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56" y="4581128"/>
            <a:ext cx="1988248" cy="1787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139952" y="254341"/>
            <a:ext cx="34852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{50, 60, </a:t>
            </a:r>
            <a:r>
              <a:rPr kumimoji="0"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70, 90, </a:t>
            </a:r>
            <a:r>
              <a:rPr kumimoji="0" lang="en-US" altLang="ko-KR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80, 75, 73, 72, 78}</a:t>
            </a:r>
            <a:r>
              <a:rPr kumimoji="0" lang="ko-KR" altLang="en-US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549763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ko-KR" altLang="en-US" sz="1400" dirty="0"/>
              <a:t>⑤ </a:t>
            </a:r>
            <a:r>
              <a:rPr lang="ko-KR" altLang="en-US" sz="1400" dirty="0" err="1"/>
              <a:t>노드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80</a:t>
            </a:r>
            <a:r>
              <a:rPr lang="en-US" altLang="ko-KR" sz="1400" dirty="0"/>
              <a:t> </a:t>
            </a:r>
            <a:r>
              <a:rPr lang="ko-KR" altLang="en-US" sz="1400" dirty="0"/>
              <a:t>삽입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노드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0000CC"/>
                </a:solidFill>
              </a:rPr>
              <a:t>90</a:t>
            </a:r>
            <a:r>
              <a:rPr lang="ko-KR" altLang="en-US" sz="1400" dirty="0"/>
              <a:t>의 왼쪽 자식으로 </a:t>
            </a:r>
            <a:r>
              <a:rPr lang="ko-KR" altLang="en-US" sz="1400" dirty="0" err="1"/>
              <a:t>노드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0000CC"/>
                </a:solidFill>
              </a:rPr>
              <a:t>80</a:t>
            </a:r>
            <a:r>
              <a:rPr lang="ko-KR" altLang="en-US" sz="1400" dirty="0"/>
              <a:t>을 삽입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노드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0000CC"/>
                </a:solidFill>
              </a:rPr>
              <a:t>70</a:t>
            </a:r>
            <a:r>
              <a:rPr lang="ko-KR" altLang="en-US" sz="1400" dirty="0"/>
              <a:t>의 균형 인수가 </a:t>
            </a:r>
            <a:r>
              <a:rPr lang="en-US" altLang="ko-KR" sz="1400" dirty="0">
                <a:solidFill>
                  <a:srgbClr val="FF0000"/>
                </a:solidFill>
              </a:rPr>
              <a:t>-2</a:t>
            </a:r>
            <a:r>
              <a:rPr lang="ko-KR" altLang="en-US" sz="1400" dirty="0"/>
              <a:t>가 되어 </a:t>
            </a:r>
            <a:br>
              <a:rPr lang="en-US" altLang="ko-KR" sz="1400" dirty="0"/>
            </a:br>
            <a:r>
              <a:rPr lang="en-US" altLang="ko-KR" sz="1400" dirty="0"/>
              <a:t>    RL</a:t>
            </a:r>
            <a:r>
              <a:rPr lang="ko-KR" altLang="en-US" sz="1400" dirty="0"/>
              <a:t>유형의 불균형이 발생하므로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차</a:t>
            </a:r>
            <a:r>
              <a:rPr lang="ko-KR" altLang="en-US" sz="1400" dirty="0"/>
              <a:t> 회전에서 </a:t>
            </a:r>
            <a:r>
              <a:rPr lang="en-US" altLang="ko-KR" sz="1400" dirty="0">
                <a:solidFill>
                  <a:srgbClr val="FF0000"/>
                </a:solidFill>
              </a:rPr>
              <a:t>LL</a:t>
            </a:r>
            <a:r>
              <a:rPr lang="en-US" altLang="ko-KR" sz="1400" dirty="0"/>
              <a:t> </a:t>
            </a:r>
            <a:r>
              <a:rPr lang="ko-KR" altLang="en-US" sz="1400" dirty="0"/>
              <a:t>회전을 하고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차</a:t>
            </a:r>
            <a:r>
              <a:rPr lang="ko-KR" altLang="en-US" sz="1400" dirty="0"/>
              <a:t> 회전에서 </a:t>
            </a:r>
            <a:r>
              <a:rPr lang="en-US" altLang="ko-KR" sz="1400" dirty="0">
                <a:solidFill>
                  <a:srgbClr val="FF0000"/>
                </a:solidFill>
              </a:rPr>
              <a:t>RR</a:t>
            </a:r>
            <a:r>
              <a:rPr lang="en-US" altLang="ko-KR" sz="1400" dirty="0"/>
              <a:t> </a:t>
            </a:r>
            <a:r>
              <a:rPr lang="ko-KR" altLang="en-US" sz="1400" dirty="0"/>
              <a:t>회전을 하는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 </a:t>
            </a:r>
            <a:r>
              <a:rPr lang="en-US" altLang="ko-KR" sz="1400" dirty="0"/>
              <a:t>RL </a:t>
            </a:r>
            <a:r>
              <a:rPr lang="ko-KR" altLang="en-US" sz="1400" dirty="0"/>
              <a:t>회전을 수행하여 </a:t>
            </a:r>
            <a:r>
              <a:rPr lang="ko-KR" altLang="en-US" sz="1400" dirty="0">
                <a:solidFill>
                  <a:srgbClr val="0000CC"/>
                </a:solidFill>
              </a:rPr>
              <a:t>균형</a:t>
            </a:r>
            <a:r>
              <a:rPr lang="ko-KR" altLang="en-US" sz="1400" dirty="0"/>
              <a:t>을 </a:t>
            </a:r>
            <a:r>
              <a:rPr lang="ko-KR" altLang="en-US" sz="1400" dirty="0">
                <a:solidFill>
                  <a:srgbClr val="0000CC"/>
                </a:solidFill>
              </a:rPr>
              <a:t>회복</a:t>
            </a:r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균형 이진 탐색 트리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78" y="2492895"/>
            <a:ext cx="8136904" cy="263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139952" y="254341"/>
            <a:ext cx="34852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{50, 60, 70, 90, </a:t>
            </a:r>
            <a:r>
              <a:rPr kumimoji="0"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80, </a:t>
            </a:r>
            <a:r>
              <a:rPr kumimoji="0" lang="en-US" altLang="ko-KR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75, 73, 72, 78}</a:t>
            </a:r>
            <a:r>
              <a:rPr kumimoji="0" lang="ko-KR" altLang="en-US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917273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ko-KR" altLang="en-US" dirty="0"/>
              <a:t>⑥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75</a:t>
            </a:r>
            <a:r>
              <a:rPr lang="en-US" altLang="ko-KR" dirty="0"/>
              <a:t>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CC"/>
                </a:solidFill>
              </a:rPr>
              <a:t>70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오른쪽 </a:t>
            </a:r>
            <a:r>
              <a:rPr lang="ko-KR" altLang="en-US" dirty="0"/>
              <a:t>자식으로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CC"/>
                </a:solidFill>
              </a:rPr>
              <a:t>75</a:t>
            </a:r>
            <a:r>
              <a:rPr lang="ko-KR" altLang="en-US" dirty="0"/>
              <a:t>를 삽입</a:t>
            </a:r>
            <a:r>
              <a:rPr lang="en-US" altLang="ko-KR" dirty="0"/>
              <a:t>.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CC"/>
                </a:solidFill>
              </a:rPr>
              <a:t>60</a:t>
            </a:r>
            <a:r>
              <a:rPr lang="ko-KR" altLang="en-US" dirty="0"/>
              <a:t>의 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    </a:t>
            </a:r>
            <a:r>
              <a:rPr lang="ko-KR" altLang="en-US" dirty="0">
                <a:solidFill>
                  <a:srgbClr val="0000CC"/>
                </a:solidFill>
              </a:rPr>
              <a:t>균형 인수</a:t>
            </a:r>
            <a:r>
              <a:rPr lang="ko-KR" altLang="en-US" dirty="0"/>
              <a:t>가 </a:t>
            </a:r>
            <a:r>
              <a:rPr lang="en-US" altLang="ko-KR" dirty="0">
                <a:solidFill>
                  <a:srgbClr val="FF0000"/>
                </a:solidFill>
              </a:rPr>
              <a:t>-2</a:t>
            </a:r>
            <a:r>
              <a:rPr lang="ko-KR" altLang="en-US" dirty="0"/>
              <a:t>가 되었고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00CC"/>
                </a:solidFill>
              </a:rPr>
              <a:t>RL </a:t>
            </a:r>
            <a:r>
              <a:rPr lang="ko-KR" altLang="en-US" dirty="0"/>
              <a:t>유형의 </a:t>
            </a:r>
            <a:r>
              <a:rPr lang="ko-KR" altLang="en-US" dirty="0">
                <a:solidFill>
                  <a:srgbClr val="FF0000"/>
                </a:solidFill>
              </a:rPr>
              <a:t>불균형</a:t>
            </a:r>
            <a:r>
              <a:rPr lang="ko-KR" altLang="en-US" dirty="0"/>
              <a:t>이 발생하였으므로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차</a:t>
            </a:r>
            <a:r>
              <a:rPr lang="ko-KR" altLang="en-US" dirty="0"/>
              <a:t> 회전에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    </a:t>
            </a:r>
            <a:r>
              <a:rPr lang="ko-KR" altLang="en-US" dirty="0"/>
              <a:t>서 </a:t>
            </a:r>
            <a:r>
              <a:rPr lang="en-US" altLang="ko-KR" dirty="0">
                <a:solidFill>
                  <a:srgbClr val="0000CC"/>
                </a:solidFill>
              </a:rPr>
              <a:t>LL</a:t>
            </a:r>
            <a:r>
              <a:rPr lang="en-US" altLang="ko-KR" dirty="0"/>
              <a:t> </a:t>
            </a:r>
            <a:r>
              <a:rPr lang="ko-KR" altLang="en-US" dirty="0"/>
              <a:t>회전을 하고 </a:t>
            </a:r>
            <a:r>
              <a:rPr lang="en-US" altLang="ko-KR" dirty="0">
                <a:solidFill>
                  <a:srgbClr val="0000CC"/>
                </a:solidFill>
              </a:rPr>
              <a:t>2</a:t>
            </a:r>
            <a:r>
              <a:rPr lang="ko-KR" altLang="en-US" dirty="0">
                <a:solidFill>
                  <a:srgbClr val="0000CC"/>
                </a:solidFill>
              </a:rPr>
              <a:t>차</a:t>
            </a:r>
            <a:r>
              <a:rPr lang="ko-KR" altLang="en-US" dirty="0"/>
              <a:t> 회전에서 </a:t>
            </a:r>
            <a:r>
              <a:rPr lang="en-US" altLang="ko-KR" dirty="0">
                <a:solidFill>
                  <a:srgbClr val="FF0000"/>
                </a:solidFill>
              </a:rPr>
              <a:t>RR</a:t>
            </a:r>
            <a:r>
              <a:rPr lang="en-US" altLang="ko-KR" dirty="0"/>
              <a:t> </a:t>
            </a:r>
            <a:r>
              <a:rPr lang="ko-KR" altLang="en-US" dirty="0"/>
              <a:t>회전을 하는 </a:t>
            </a:r>
            <a:r>
              <a:rPr lang="en-US" altLang="ko-KR" dirty="0">
                <a:solidFill>
                  <a:srgbClr val="0000CC"/>
                </a:solidFill>
              </a:rPr>
              <a:t>RL</a:t>
            </a:r>
            <a:r>
              <a:rPr lang="ko-KR" altLang="en-US" dirty="0"/>
              <a:t>회전을 </a:t>
            </a:r>
            <a:r>
              <a:rPr lang="ko-KR" altLang="en-US" dirty="0">
                <a:solidFill>
                  <a:srgbClr val="0000CC"/>
                </a:solidFill>
              </a:rPr>
              <a:t>수행</a:t>
            </a:r>
            <a:r>
              <a:rPr lang="ko-KR" altLang="en-US" dirty="0"/>
              <a:t>하여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 균형을 </a:t>
            </a:r>
            <a:r>
              <a:rPr lang="ko-KR" altLang="en-US" dirty="0">
                <a:solidFill>
                  <a:srgbClr val="0000CC"/>
                </a:solidFill>
              </a:rPr>
              <a:t>회복</a:t>
            </a:r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균형 이진 탐색 트리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7344816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139952" y="254341"/>
            <a:ext cx="34852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{50, 60, 70, 90, 80, </a:t>
            </a:r>
            <a:r>
              <a:rPr kumimoji="0"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75, </a:t>
            </a:r>
            <a:r>
              <a:rPr kumimoji="0" lang="en-US" altLang="ko-KR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73, 72, 78}</a:t>
            </a:r>
            <a:r>
              <a:rPr kumimoji="0" lang="ko-KR" altLang="en-US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71804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ko-KR" altLang="en-US" dirty="0"/>
              <a:t>⑦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73</a:t>
            </a:r>
            <a:r>
              <a:rPr lang="en-US" altLang="ko-KR" dirty="0"/>
              <a:t>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CC"/>
                </a:solidFill>
              </a:rPr>
              <a:t>75</a:t>
            </a:r>
            <a:r>
              <a:rPr lang="ko-KR" altLang="en-US" dirty="0"/>
              <a:t>의 왼쪽 자식으로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CC"/>
                </a:solidFill>
              </a:rPr>
              <a:t>73</a:t>
            </a:r>
            <a:r>
              <a:rPr lang="ko-KR" altLang="en-US" dirty="0"/>
              <a:t>을 삽입</a:t>
            </a: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ko-KR" dirty="0"/>
              <a:t>⑧</a:t>
            </a:r>
            <a:r>
              <a:rPr lang="en-US" altLang="ko-KR" dirty="0"/>
              <a:t> </a:t>
            </a:r>
            <a:r>
              <a:rPr lang="ko-KR" altLang="en-US" dirty="0"/>
              <a:t>노드 </a:t>
            </a:r>
            <a:r>
              <a:rPr lang="en-US" altLang="ko-KR" dirty="0">
                <a:solidFill>
                  <a:srgbClr val="FF0000"/>
                </a:solidFill>
              </a:rPr>
              <a:t>72</a:t>
            </a:r>
            <a:r>
              <a:rPr lang="en-US" altLang="ko-KR" dirty="0"/>
              <a:t>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75</a:t>
            </a:r>
            <a:r>
              <a:rPr lang="ko-KR" altLang="en-US" dirty="0"/>
              <a:t>의 균형 인수가 </a:t>
            </a:r>
            <a:r>
              <a:rPr lang="en-US" altLang="ko-KR" dirty="0">
                <a:solidFill>
                  <a:srgbClr val="FF0000"/>
                </a:solidFill>
              </a:rPr>
              <a:t>+2</a:t>
            </a:r>
            <a:r>
              <a:rPr lang="ko-KR" altLang="en-US" dirty="0"/>
              <a:t>가 되면서 </a:t>
            </a:r>
            <a:r>
              <a:rPr lang="en-US" altLang="ko-KR" dirty="0">
                <a:solidFill>
                  <a:srgbClr val="0000CC"/>
                </a:solidFill>
              </a:rPr>
              <a:t>LL</a:t>
            </a:r>
            <a:r>
              <a:rPr lang="en-US" altLang="ko-KR" dirty="0"/>
              <a:t> </a:t>
            </a:r>
            <a:r>
              <a:rPr lang="ko-KR" altLang="en-US" dirty="0"/>
              <a:t>유형의 불균형이 발생</a:t>
            </a:r>
            <a:r>
              <a:rPr lang="en-US" altLang="ko-KR" dirty="0"/>
              <a:t>.</a:t>
            </a:r>
          </a:p>
          <a:p>
            <a:pPr marL="627062" lvl="2" indent="0">
              <a:buNone/>
              <a:defRPr/>
            </a:pPr>
            <a:r>
              <a:rPr lang="en-US" altLang="ko-KR" dirty="0"/>
              <a:t>    </a:t>
            </a:r>
            <a:r>
              <a:rPr lang="en-US" altLang="ko-KR" dirty="0">
                <a:solidFill>
                  <a:srgbClr val="0000CC"/>
                </a:solidFill>
              </a:rPr>
              <a:t>LL</a:t>
            </a:r>
            <a:r>
              <a:rPr lang="en-US" altLang="ko-KR" dirty="0"/>
              <a:t> </a:t>
            </a:r>
            <a:r>
              <a:rPr lang="ko-KR" altLang="en-US" dirty="0"/>
              <a:t>회전 연산을 수행하여 균형을 회복</a:t>
            </a:r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균형 이진 탐색 트리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358" y="1390589"/>
            <a:ext cx="2342201" cy="175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598620"/>
            <a:ext cx="5622025" cy="2048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139952" y="254341"/>
            <a:ext cx="34852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{50, 60, 70, 90, 80, 75, </a:t>
            </a:r>
            <a:r>
              <a:rPr kumimoji="0"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73, 72</a:t>
            </a:r>
            <a:r>
              <a:rPr kumimoji="0" lang="en-US" altLang="ko-KR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78}</a:t>
            </a:r>
            <a:r>
              <a:rPr kumimoji="0" lang="ko-KR" altLang="en-US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79169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ko-KR" altLang="en-US" dirty="0"/>
              <a:t>⑨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78</a:t>
            </a:r>
            <a:r>
              <a:rPr lang="en-US" altLang="ko-KR" dirty="0"/>
              <a:t>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CC"/>
                </a:solidFill>
              </a:rPr>
              <a:t>75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오른쪽</a:t>
            </a:r>
            <a:r>
              <a:rPr lang="ko-KR" altLang="en-US" dirty="0"/>
              <a:t> 자식 </a:t>
            </a:r>
            <a:r>
              <a:rPr lang="ko-KR" altLang="en-US" dirty="0" err="1"/>
              <a:t>노드로</a:t>
            </a:r>
            <a:r>
              <a:rPr lang="ko-KR" altLang="en-US" dirty="0"/>
              <a:t>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CC"/>
                </a:solidFill>
              </a:rPr>
              <a:t>78</a:t>
            </a:r>
            <a:r>
              <a:rPr lang="ko-KR" altLang="en-US" dirty="0"/>
              <a:t>을 삽입</a:t>
            </a:r>
            <a:r>
              <a:rPr lang="en-US" altLang="ko-KR" dirty="0"/>
              <a:t>.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CC"/>
                </a:solidFill>
              </a:rPr>
              <a:t>80</a:t>
            </a:r>
            <a:r>
              <a:rPr lang="ko-KR" altLang="en-US" dirty="0"/>
              <a:t>의 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    </a:t>
            </a:r>
            <a:r>
              <a:rPr lang="ko-KR" altLang="en-US" dirty="0"/>
              <a:t>균형 인수가 </a:t>
            </a:r>
            <a:r>
              <a:rPr lang="en-US" altLang="ko-KR" dirty="0">
                <a:solidFill>
                  <a:srgbClr val="FF0000"/>
                </a:solidFill>
              </a:rPr>
              <a:t>+2</a:t>
            </a:r>
            <a:r>
              <a:rPr lang="ko-KR" altLang="en-US" dirty="0"/>
              <a:t>가 되면서 </a:t>
            </a:r>
            <a:r>
              <a:rPr lang="en-US" altLang="ko-KR" dirty="0">
                <a:solidFill>
                  <a:srgbClr val="0000CC"/>
                </a:solidFill>
              </a:rPr>
              <a:t>LR</a:t>
            </a:r>
            <a:r>
              <a:rPr lang="en-US" altLang="ko-KR" dirty="0"/>
              <a:t> </a:t>
            </a:r>
            <a:r>
              <a:rPr lang="ko-KR" altLang="en-US" dirty="0"/>
              <a:t>유형의 </a:t>
            </a:r>
            <a:r>
              <a:rPr lang="ko-KR" altLang="en-US" dirty="0">
                <a:solidFill>
                  <a:srgbClr val="FF0000"/>
                </a:solidFill>
              </a:rPr>
              <a:t>불균형</a:t>
            </a:r>
            <a:r>
              <a:rPr lang="ko-KR" altLang="en-US" dirty="0"/>
              <a:t>이 발생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차</a:t>
            </a:r>
            <a:r>
              <a:rPr lang="ko-KR" altLang="en-US" dirty="0"/>
              <a:t> 회전에서 </a:t>
            </a:r>
            <a:r>
              <a:rPr lang="en-US" altLang="ko-KR" dirty="0">
                <a:solidFill>
                  <a:srgbClr val="0000CC"/>
                </a:solidFill>
              </a:rPr>
              <a:t>RR </a:t>
            </a:r>
            <a:br>
              <a:rPr lang="en-US" altLang="ko-KR" dirty="0">
                <a:solidFill>
                  <a:srgbClr val="0000CC"/>
                </a:solidFill>
              </a:rPr>
            </a:br>
            <a:r>
              <a:rPr lang="en-US" altLang="ko-KR" dirty="0">
                <a:solidFill>
                  <a:srgbClr val="0000CC"/>
                </a:solidFill>
              </a:rPr>
              <a:t>    </a:t>
            </a:r>
            <a:r>
              <a:rPr lang="ko-KR" altLang="en-US" dirty="0"/>
              <a:t>회전을 하고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차</a:t>
            </a:r>
            <a:r>
              <a:rPr lang="ko-KR" altLang="en-US" dirty="0"/>
              <a:t> 회전에서 </a:t>
            </a:r>
            <a:r>
              <a:rPr lang="en-US" altLang="ko-KR" dirty="0">
                <a:solidFill>
                  <a:srgbClr val="0000CC"/>
                </a:solidFill>
              </a:rPr>
              <a:t>LL</a:t>
            </a:r>
            <a:r>
              <a:rPr lang="en-US" altLang="ko-KR" dirty="0"/>
              <a:t> </a:t>
            </a:r>
            <a:r>
              <a:rPr lang="ko-KR" altLang="en-US" dirty="0"/>
              <a:t>회전을 하는 </a:t>
            </a:r>
            <a:r>
              <a:rPr lang="en-US" altLang="ko-KR" dirty="0">
                <a:solidFill>
                  <a:srgbClr val="0000CC"/>
                </a:solidFill>
              </a:rPr>
              <a:t>LR</a:t>
            </a:r>
            <a:r>
              <a:rPr lang="en-US" altLang="ko-KR" dirty="0"/>
              <a:t> </a:t>
            </a:r>
            <a:r>
              <a:rPr lang="ko-KR" altLang="en-US" dirty="0"/>
              <a:t>회전을 수행하여 균형을 회복</a:t>
            </a:r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균형 이진 탐색 트리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405" y="2564904"/>
            <a:ext cx="6127544" cy="2175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171914"/>
            <a:ext cx="2762363" cy="143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139952" y="254341"/>
            <a:ext cx="34852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{50, 60, 70, 90, 80, 75, 73, 72, </a:t>
            </a:r>
            <a:r>
              <a:rPr kumimoji="0"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78</a:t>
            </a:r>
            <a:r>
              <a:rPr kumimoji="0" lang="en-US" altLang="ko-KR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}</a:t>
            </a:r>
            <a:r>
              <a:rPr kumimoji="0" lang="ko-KR" altLang="en-US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220625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/>
              <a:t>같은 원소를 같은 순서로 삽입한 경우의 </a:t>
            </a:r>
            <a:r>
              <a:rPr lang="en-US" altLang="ko-KR" dirty="0"/>
              <a:t>AVL </a:t>
            </a:r>
            <a:r>
              <a:rPr lang="ko-KR" altLang="en-US" dirty="0" err="1"/>
              <a:t>트리와</a:t>
            </a:r>
            <a:r>
              <a:rPr lang="ko-KR" altLang="en-US" dirty="0"/>
              <a:t> 이진 탐색 트리 비교</a:t>
            </a:r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균형 이진 탐색 트리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7560840" cy="4332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139952" y="254341"/>
            <a:ext cx="34852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{50, 60, 70, 90, </a:t>
            </a:r>
            <a:r>
              <a:rPr kumimoji="0"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80, </a:t>
            </a:r>
            <a:r>
              <a:rPr kumimoji="0" lang="en-US" altLang="ko-KR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75, 73, 72, 78}</a:t>
            </a:r>
            <a:r>
              <a:rPr kumimoji="0" lang="ko-KR" altLang="en-US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043993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/>
              <a:t>AVL </a:t>
            </a:r>
            <a:r>
              <a:rPr lang="ko-KR" altLang="en-US"/>
              <a:t>트리 구현하기 프로그램 </a:t>
            </a:r>
            <a:r>
              <a:rPr lang="en-US" altLang="ko-KR"/>
              <a:t>: </a:t>
            </a:r>
            <a:r>
              <a:rPr lang="ko-KR" altLang="en-US">
                <a:solidFill>
                  <a:srgbClr val="0070C0"/>
                </a:solidFill>
              </a:rPr>
              <a:t>교재 </a:t>
            </a:r>
            <a:r>
              <a:rPr lang="en-US" altLang="ko-KR">
                <a:solidFill>
                  <a:srgbClr val="0070C0"/>
                </a:solidFill>
              </a:rPr>
              <a:t>372p</a:t>
            </a:r>
            <a:endParaRPr lang="ko-KR" altLang="en-US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균형 이진 탐색 트리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72816"/>
            <a:ext cx="54292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45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defRPr/>
            </a:pPr>
            <a:r>
              <a:rPr lang="ko-KR" altLang="en-US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포리스트</a:t>
            </a:r>
            <a:r>
              <a:rPr lang="en-US" altLang="ko-KR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forest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>
                <a:solidFill>
                  <a:srgbClr val="FF0000"/>
                </a:solidFill>
              </a:rPr>
              <a:t>서브트리</a:t>
            </a:r>
            <a:r>
              <a:rPr lang="ko-KR" altLang="en-US" dirty="0" err="1"/>
              <a:t>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집합</a:t>
            </a:r>
          </a:p>
          <a:p>
            <a:pPr lvl="3" eaLnBrk="1" hangingPunct="1">
              <a:defRPr/>
            </a:pPr>
            <a:r>
              <a:rPr lang="ko-KR" altLang="en-US" dirty="0"/>
              <a:t>트리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에서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제거</a:t>
            </a:r>
            <a:r>
              <a:rPr lang="ko-KR" altLang="en-US" dirty="0"/>
              <a:t>하면</a:t>
            </a:r>
            <a:r>
              <a:rPr lang="en-US" altLang="ko-KR" dirty="0"/>
              <a:t>, A</a:t>
            </a:r>
            <a:r>
              <a:rPr lang="ko-KR" altLang="en-US" dirty="0"/>
              <a:t>의 자식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B, C, D</a:t>
            </a:r>
            <a:r>
              <a:rPr lang="ko-KR" altLang="en-US" dirty="0"/>
              <a:t>에 대한 서브 </a:t>
            </a:r>
            <a:r>
              <a:rPr lang="ko-KR" altLang="en-US" dirty="0" err="1"/>
              <a:t>트리가</a:t>
            </a:r>
            <a:r>
              <a:rPr lang="ko-KR" altLang="en-US" dirty="0"/>
              <a:t> 생기고</a:t>
            </a:r>
            <a:r>
              <a:rPr lang="en-US" altLang="ko-KR" dirty="0"/>
              <a:t>, </a:t>
            </a:r>
            <a:r>
              <a:rPr lang="ko-KR" altLang="en-US" dirty="0"/>
              <a:t>이들의 집합은 </a:t>
            </a:r>
            <a:r>
              <a:rPr lang="ko-KR" altLang="en-US" dirty="0" err="1">
                <a:solidFill>
                  <a:srgbClr val="0000CC"/>
                </a:solidFill>
              </a:rPr>
              <a:t>포리스트</a:t>
            </a:r>
            <a:r>
              <a:rPr lang="ko-KR" altLang="en-US" dirty="0" err="1"/>
              <a:t>가</a:t>
            </a:r>
            <a:r>
              <a:rPr lang="ko-KR" altLang="en-US" dirty="0"/>
              <a:t> 됨</a:t>
            </a:r>
            <a:endParaRPr lang="en-US" altLang="ko-KR" dirty="0"/>
          </a:p>
          <a:p>
            <a:pPr marL="357187" lvl="1" indent="0">
              <a:buFont typeface="Wingdings" pitchFamily="2" charset="2"/>
              <a:buNone/>
              <a:defRPr/>
            </a:pPr>
            <a:endParaRPr lang="ko-KR" altLang="en-US" dirty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트리의</a:t>
            </a:r>
            <a:r>
              <a:rPr lang="ko-KR" altLang="en-US" dirty="0"/>
              <a:t> 이해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61"/>
          <a:stretch/>
        </p:blipFill>
        <p:spPr bwMode="auto">
          <a:xfrm>
            <a:off x="1614419" y="6242458"/>
            <a:ext cx="5562600" cy="34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4"/>
          <p:cNvSpPr>
            <a:spLocks noChangeShapeType="1"/>
          </p:cNvSpPr>
          <p:nvPr/>
        </p:nvSpPr>
        <p:spPr bwMode="auto">
          <a:xfrm flipH="1">
            <a:off x="1939111" y="3511956"/>
            <a:ext cx="484188" cy="5762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434411" y="3511956"/>
            <a:ext cx="484188" cy="5762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H="1">
            <a:off x="2515374" y="4564469"/>
            <a:ext cx="484187" cy="576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3010674" y="4564469"/>
            <a:ext cx="484187" cy="576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2155011" y="3008719"/>
            <a:ext cx="576263" cy="503237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1578749" y="4073931"/>
            <a:ext cx="576262" cy="503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2731274" y="4073931"/>
            <a:ext cx="576262" cy="503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2169299" y="5126444"/>
            <a:ext cx="576262" cy="5032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3293249" y="5124856"/>
            <a:ext cx="576262" cy="503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</a:t>
            </a: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4739461" y="3497669"/>
            <a:ext cx="0" cy="576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4450536" y="3008719"/>
            <a:ext cx="576263" cy="503237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4450536" y="4073931"/>
            <a:ext cx="576263" cy="503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6561911" y="3497669"/>
            <a:ext cx="0" cy="576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H="1">
            <a:off x="5899924" y="3513544"/>
            <a:ext cx="655637" cy="5746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6566674" y="3513544"/>
            <a:ext cx="701675" cy="5746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6272986" y="3008719"/>
            <a:ext cx="576263" cy="503237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6287274" y="4073931"/>
            <a:ext cx="576262" cy="503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7050861" y="4075519"/>
            <a:ext cx="576263" cy="5032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J</a:t>
            </a: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5568136" y="4073931"/>
            <a:ext cx="576263" cy="503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92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</a:t>
            </a:r>
          </a:p>
        </p:txBody>
      </p: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1448574" y="2576919"/>
            <a:ext cx="6323012" cy="3635375"/>
            <a:chOff x="893" y="545"/>
            <a:chExt cx="3983" cy="2290"/>
          </a:xfrm>
        </p:grpSpPr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1331" y="614"/>
              <a:ext cx="37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루트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2784" y="617"/>
              <a:ext cx="37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루트</a:t>
              </a: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3918" y="609"/>
              <a:ext cx="37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루트</a:t>
              </a:r>
            </a:p>
          </p:txBody>
        </p:sp>
        <p:sp>
          <p:nvSpPr>
            <p:cNvPr id="28" name="AutoShape 27"/>
            <p:cNvSpPr>
              <a:spLocks noChangeArrowheads="1"/>
            </p:cNvSpPr>
            <p:nvPr/>
          </p:nvSpPr>
          <p:spPr bwMode="auto">
            <a:xfrm>
              <a:off x="893" y="545"/>
              <a:ext cx="1587" cy="2086"/>
            </a:xfrm>
            <a:prstGeom prst="roundRect">
              <a:avLst>
                <a:gd name="adj" fmla="val 9593"/>
              </a:avLst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AutoShape 28"/>
            <p:cNvSpPr>
              <a:spLocks noChangeArrowheads="1"/>
            </p:cNvSpPr>
            <p:nvPr/>
          </p:nvSpPr>
          <p:spPr bwMode="auto">
            <a:xfrm>
              <a:off x="2562" y="545"/>
              <a:ext cx="772" cy="2086"/>
            </a:xfrm>
            <a:prstGeom prst="roundRect">
              <a:avLst>
                <a:gd name="adj" fmla="val 9593"/>
              </a:avLst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AutoShape 29"/>
            <p:cNvSpPr>
              <a:spLocks noChangeArrowheads="1"/>
            </p:cNvSpPr>
            <p:nvPr/>
          </p:nvSpPr>
          <p:spPr bwMode="auto">
            <a:xfrm>
              <a:off x="3423" y="545"/>
              <a:ext cx="1453" cy="2086"/>
            </a:xfrm>
            <a:prstGeom prst="roundRect">
              <a:avLst>
                <a:gd name="adj" fmla="val 9593"/>
              </a:avLst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1557" y="2622"/>
              <a:ext cx="45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트리</a:t>
              </a:r>
              <a:r>
                <a:rPr lang="en-US" altLang="ko-KR" sz="16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2727" y="2622"/>
              <a:ext cx="45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트리</a:t>
              </a:r>
              <a:r>
                <a:rPr lang="en-US" altLang="ko-KR" sz="16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3926" y="2622"/>
              <a:ext cx="45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 sz="16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트리</a:t>
              </a:r>
              <a:r>
                <a:rPr lang="en-US" altLang="ko-KR" sz="16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</a:p>
          </p:txBody>
        </p:sp>
      </p:grp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586811" y="1910169"/>
            <a:ext cx="3744913" cy="1143000"/>
            <a:chOff x="1610" y="125"/>
            <a:chExt cx="2359" cy="720"/>
          </a:xfrm>
        </p:grpSpPr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2959" y="442"/>
              <a:ext cx="0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2959" y="442"/>
              <a:ext cx="1010" cy="40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 flipH="1">
              <a:off x="1610" y="442"/>
              <a:ext cx="1339" cy="40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2777" y="125"/>
              <a:ext cx="363" cy="31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7920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ko-KR" altLang="en-US" dirty="0" err="1"/>
              <a:t>히프</a:t>
            </a:r>
            <a:r>
              <a:rPr lang="en-US" altLang="ko-KR" baseline="30000" dirty="0"/>
              <a:t>heap</a:t>
            </a:r>
            <a:r>
              <a:rPr lang="ko-KR" altLang="en-US" dirty="0"/>
              <a:t>의 개념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완전 이진 </a:t>
            </a:r>
            <a:r>
              <a:rPr lang="ko-KR" altLang="en-US" dirty="0" err="1"/>
              <a:t>트리에</a:t>
            </a:r>
            <a:r>
              <a:rPr lang="ko-KR" altLang="en-US" dirty="0"/>
              <a:t> 있는 </a:t>
            </a:r>
            <a:r>
              <a:rPr lang="ko-KR" altLang="en-US" dirty="0" err="1"/>
              <a:t>노드</a:t>
            </a:r>
            <a:r>
              <a:rPr lang="ko-KR" altLang="en-US" dirty="0"/>
              <a:t> 중에서 </a:t>
            </a:r>
            <a:r>
              <a:rPr lang="ko-KR" altLang="en-US" dirty="0" err="1"/>
              <a:t>키값이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가장 큰</a:t>
            </a:r>
            <a:r>
              <a:rPr lang="ko-KR" altLang="en-US" dirty="0"/>
              <a:t> </a:t>
            </a:r>
            <a:r>
              <a:rPr lang="ko-KR" altLang="en-US" dirty="0" err="1"/>
              <a:t>노드나</a:t>
            </a:r>
            <a:r>
              <a:rPr lang="ko-KR" altLang="en-US" dirty="0"/>
              <a:t> </a:t>
            </a:r>
            <a:r>
              <a:rPr lang="ko-KR" altLang="en-US" dirty="0" err="1"/>
              <a:t>키값이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>
                <a:solidFill>
                  <a:srgbClr val="FF0000"/>
                </a:solidFill>
              </a:rPr>
              <a:t>가장 작은 </a:t>
            </a:r>
            <a:r>
              <a:rPr lang="ko-KR" altLang="en-US" dirty="0" err="1"/>
              <a:t>노드를</a:t>
            </a:r>
            <a:r>
              <a:rPr lang="ko-KR" altLang="en-US" dirty="0"/>
              <a:t> 찾기 위해서 만든 자료구조</a:t>
            </a:r>
          </a:p>
          <a:p>
            <a:pPr lvl="1" eaLnBrk="1" hangingPunct="1">
              <a:defRPr/>
            </a:pPr>
            <a:r>
              <a:rPr lang="ko-KR" altLang="en-US" dirty="0"/>
              <a:t>최대 </a:t>
            </a:r>
            <a:r>
              <a:rPr lang="ko-KR" altLang="en-US" dirty="0" err="1"/>
              <a:t>히프</a:t>
            </a:r>
            <a:r>
              <a:rPr lang="en-US" altLang="ko-KR" baseline="30000" dirty="0"/>
              <a:t>max heap</a:t>
            </a: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 err="1"/>
              <a:t>키값이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가장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큰 </a:t>
            </a:r>
            <a:r>
              <a:rPr lang="ko-KR" altLang="en-US" dirty="0" err="1">
                <a:solidFill>
                  <a:srgbClr val="FF0000"/>
                </a:solidFill>
              </a:rPr>
              <a:t>노드</a:t>
            </a:r>
            <a:r>
              <a:rPr lang="ko-KR" altLang="en-US" dirty="0" err="1"/>
              <a:t>를</a:t>
            </a:r>
            <a:r>
              <a:rPr lang="ko-KR" altLang="en-US" dirty="0"/>
              <a:t> 찾기 위한 완전 이진 트리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ko-KR" dirty="0"/>
              <a:t>{</a:t>
            </a:r>
            <a:r>
              <a:rPr lang="ko-KR" altLang="en-US" dirty="0" err="1"/>
              <a:t>부모노드의</a:t>
            </a:r>
            <a:r>
              <a:rPr lang="ko-KR" altLang="en-US" dirty="0"/>
              <a:t> </a:t>
            </a:r>
            <a:r>
              <a:rPr lang="ko-KR" altLang="en-US" dirty="0" err="1"/>
              <a:t>키값</a:t>
            </a:r>
            <a:r>
              <a:rPr lang="ko-KR" altLang="en-US" dirty="0"/>
              <a:t>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≥</a:t>
            </a:r>
            <a:r>
              <a:rPr lang="ko-KR" altLang="en-US" dirty="0"/>
              <a:t> </a:t>
            </a:r>
            <a:r>
              <a:rPr lang="ko-KR" altLang="en-US" dirty="0" err="1"/>
              <a:t>자식노드의</a:t>
            </a:r>
            <a:r>
              <a:rPr lang="ko-KR" altLang="en-US" dirty="0"/>
              <a:t> </a:t>
            </a:r>
            <a:r>
              <a:rPr lang="ko-KR" altLang="en-US" dirty="0" err="1"/>
              <a:t>키값</a:t>
            </a:r>
            <a:r>
              <a:rPr lang="en-US" altLang="ko-KR" dirty="0"/>
              <a:t>} 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ko-KR" altLang="en-US" dirty="0"/>
              <a:t>루트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키값이</a:t>
            </a:r>
            <a:r>
              <a:rPr lang="ko-KR" altLang="en-US" dirty="0"/>
              <a:t> 가장 큰 </a:t>
            </a:r>
            <a:r>
              <a:rPr lang="ko-KR" altLang="en-US" dirty="0" err="1"/>
              <a:t>노드</a:t>
            </a:r>
            <a:endParaRPr lang="ko-KR" altLang="en-US" dirty="0"/>
          </a:p>
          <a:p>
            <a:pPr lvl="1" eaLnBrk="1" hangingPunct="1">
              <a:defRPr/>
            </a:pPr>
            <a:r>
              <a:rPr lang="ko-KR" altLang="en-US" dirty="0"/>
              <a:t>최소 </a:t>
            </a:r>
            <a:r>
              <a:rPr lang="ko-KR" altLang="en-US" dirty="0" err="1"/>
              <a:t>히프</a:t>
            </a:r>
            <a:r>
              <a:rPr lang="en-US" altLang="ko-KR" baseline="30000" dirty="0"/>
              <a:t>min heap</a:t>
            </a: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 err="1"/>
              <a:t>키값이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가장 작은 </a:t>
            </a:r>
            <a:r>
              <a:rPr lang="ko-KR" altLang="en-US" dirty="0" err="1"/>
              <a:t>노드를</a:t>
            </a:r>
            <a:r>
              <a:rPr lang="ko-KR" altLang="en-US" dirty="0"/>
              <a:t> 찾기 위한 완전 이진 트리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ko-KR" dirty="0"/>
              <a:t>{</a:t>
            </a:r>
            <a:r>
              <a:rPr lang="ko-KR" altLang="en-US" dirty="0" err="1"/>
              <a:t>부모노드의</a:t>
            </a:r>
            <a:r>
              <a:rPr lang="ko-KR" altLang="en-US" dirty="0"/>
              <a:t> </a:t>
            </a:r>
            <a:r>
              <a:rPr lang="ko-KR" altLang="en-US" dirty="0" err="1"/>
              <a:t>키값</a:t>
            </a:r>
            <a:r>
              <a:rPr lang="ko-KR" altLang="en-US" dirty="0"/>
              <a:t>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≤</a:t>
            </a:r>
            <a:r>
              <a:rPr lang="ko-KR" altLang="en-US" dirty="0"/>
              <a:t> </a:t>
            </a:r>
            <a:r>
              <a:rPr lang="ko-KR" altLang="en-US" dirty="0" err="1"/>
              <a:t>자식노드의</a:t>
            </a:r>
            <a:r>
              <a:rPr lang="ko-KR" altLang="en-US" dirty="0"/>
              <a:t> </a:t>
            </a:r>
            <a:r>
              <a:rPr lang="ko-KR" altLang="en-US" dirty="0" err="1"/>
              <a:t>키값</a:t>
            </a:r>
            <a:r>
              <a:rPr lang="en-US" altLang="ko-KR" dirty="0"/>
              <a:t>} 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ko-KR" altLang="en-US" dirty="0"/>
              <a:t>루트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키값이</a:t>
            </a:r>
            <a:r>
              <a:rPr lang="ko-KR" altLang="en-US" dirty="0"/>
              <a:t> 가장 작은 </a:t>
            </a:r>
            <a:r>
              <a:rPr lang="ko-KR" altLang="en-US" dirty="0" err="1"/>
              <a:t>노드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849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히프의 개념과 연산 및 구현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1168560" y="933480"/>
              <a:ext cx="5118120" cy="132120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9200" y="924120"/>
                <a:ext cx="5136840" cy="13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17891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sz="1600" dirty="0" err="1"/>
              <a:t>히프는</a:t>
            </a:r>
            <a:r>
              <a:rPr lang="ko-KR" altLang="en-US" sz="1600" dirty="0"/>
              <a:t> 완전 이진 트리에 있는 노드 중에서 키 값이 가장 </a:t>
            </a:r>
            <a:r>
              <a:rPr lang="ko-KR" altLang="en-US" sz="1600" dirty="0">
                <a:solidFill>
                  <a:srgbClr val="FF0000"/>
                </a:solidFill>
              </a:rPr>
              <a:t>큰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노드</a:t>
            </a:r>
            <a:r>
              <a:rPr lang="ko-KR" altLang="en-US" sz="1600" dirty="0"/>
              <a:t>나</a:t>
            </a:r>
            <a:r>
              <a:rPr lang="en-US" altLang="ko-KR" sz="1600" dirty="0"/>
              <a:t>, </a:t>
            </a:r>
            <a:r>
              <a:rPr lang="ko-KR" altLang="en-US" sz="1600" dirty="0"/>
              <a:t>키 값이 가장</a:t>
            </a:r>
            <a:br>
              <a:rPr lang="en-US" altLang="ko-KR" sz="1600" dirty="0"/>
            </a:br>
            <a:r>
              <a:rPr lang="ko-KR" altLang="en-US" sz="1600" dirty="0">
                <a:solidFill>
                  <a:srgbClr val="FF0000"/>
                </a:solidFill>
              </a:rPr>
              <a:t>작은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노드</a:t>
            </a:r>
            <a:r>
              <a:rPr lang="ko-KR" altLang="en-US" sz="1600" dirty="0"/>
              <a:t>를 찾기 위해 만든 구조</a:t>
            </a:r>
            <a:endParaRPr lang="en-US" altLang="ko-KR" sz="1600" dirty="0"/>
          </a:p>
          <a:p>
            <a:pPr lvl="1"/>
            <a:r>
              <a:rPr lang="ko-KR" altLang="en-US" sz="1600" dirty="0">
                <a:solidFill>
                  <a:srgbClr val="FF0000"/>
                </a:solidFill>
              </a:rPr>
              <a:t>최대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히프는</a:t>
            </a:r>
            <a:r>
              <a:rPr lang="ko-KR" altLang="en-US" sz="1600" dirty="0"/>
              <a:t> 보모 노드의 키 값이 자식 노드의 키 값보다 항상 </a:t>
            </a:r>
            <a:r>
              <a:rPr lang="ko-KR" altLang="en-US" sz="1600" dirty="0">
                <a:solidFill>
                  <a:srgbClr val="FF0000"/>
                </a:solidFill>
              </a:rPr>
              <a:t>크거나</a:t>
            </a:r>
            <a:r>
              <a:rPr lang="ko-KR" altLang="en-US" sz="1600" dirty="0"/>
              <a:t> 같은 크기의 관계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부모 노드의 키 값 </a:t>
            </a:r>
            <a:r>
              <a:rPr lang="en-US" altLang="ko-KR" sz="1600" dirty="0">
                <a:solidFill>
                  <a:srgbClr val="FF0000"/>
                </a:solidFill>
              </a:rPr>
              <a:t>&gt;=</a:t>
            </a:r>
            <a:r>
              <a:rPr lang="en-US" altLang="ko-KR" sz="1600" dirty="0"/>
              <a:t> </a:t>
            </a:r>
            <a:r>
              <a:rPr lang="ko-KR" altLang="en-US" sz="1600" dirty="0"/>
              <a:t>자식 노드의 키 값</a:t>
            </a:r>
            <a:endParaRPr lang="en-US" altLang="ko-KR" sz="1600" dirty="0"/>
          </a:p>
          <a:p>
            <a:pPr lvl="1"/>
            <a:r>
              <a:rPr lang="ko-KR" altLang="en-US" sz="1600" dirty="0">
                <a:solidFill>
                  <a:srgbClr val="FF0000"/>
                </a:solidFill>
              </a:rPr>
              <a:t>최소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히프는</a:t>
            </a:r>
            <a:r>
              <a:rPr lang="ko-KR" altLang="en-US" sz="1600" dirty="0"/>
              <a:t> 보모 노드의 키 값이 자식 노드의 키 값보다 항상 </a:t>
            </a:r>
            <a:r>
              <a:rPr lang="ko-KR" altLang="en-US" sz="1600" dirty="0">
                <a:solidFill>
                  <a:srgbClr val="FF0000"/>
                </a:solidFill>
              </a:rPr>
              <a:t>작거나</a:t>
            </a:r>
            <a:r>
              <a:rPr lang="ko-KR" altLang="en-US" sz="1600" dirty="0"/>
              <a:t> 같은 크기의 관계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부모 노드의 키 값 </a:t>
            </a:r>
            <a:r>
              <a:rPr lang="en-US" altLang="ko-KR" sz="1600" dirty="0">
                <a:solidFill>
                  <a:srgbClr val="FF0000"/>
                </a:solidFill>
              </a:rPr>
              <a:t>&lt;=</a:t>
            </a:r>
            <a:r>
              <a:rPr lang="en-US" altLang="ko-KR" sz="1600" dirty="0"/>
              <a:t> </a:t>
            </a:r>
            <a:r>
              <a:rPr lang="ko-KR" altLang="en-US" sz="1600" dirty="0"/>
              <a:t>자식 노드의 키 값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 err="1"/>
              <a:t>히프</a:t>
            </a:r>
            <a:r>
              <a:rPr lang="en-US" altLang="ko-KR" sz="1600" dirty="0"/>
              <a:t>(Heap)</a:t>
            </a:r>
            <a:r>
              <a:rPr lang="ko-KR" altLang="en-US" sz="1600" dirty="0"/>
              <a:t>의 </a:t>
            </a:r>
            <a:r>
              <a:rPr lang="ko-KR" altLang="en-US" sz="1600" dirty="0">
                <a:solidFill>
                  <a:srgbClr val="FF0000"/>
                </a:solidFill>
              </a:rPr>
              <a:t>예</a:t>
            </a:r>
          </a:p>
          <a:p>
            <a:pPr lvl="1"/>
            <a:endParaRPr lang="ko-KR" altLang="en-US" dirty="0"/>
          </a:p>
        </p:txBody>
      </p:sp>
      <p:sp>
        <p:nvSpPr>
          <p:cNvPr id="860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히프의 개념과 연산 및 구현</a:t>
            </a:r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365104"/>
            <a:ext cx="2592288" cy="2120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841" y="3735094"/>
            <a:ext cx="4652089" cy="275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히프가</a:t>
            </a:r>
            <a:r>
              <a:rPr lang="ko-KR" altLang="en-US" dirty="0"/>
              <a:t> 아닌 이진 트리의 </a:t>
            </a:r>
            <a:r>
              <a:rPr lang="ko-KR" altLang="en-US" dirty="0">
                <a:solidFill>
                  <a:srgbClr val="FF0000"/>
                </a:solidFill>
              </a:rPr>
              <a:t>예</a:t>
            </a:r>
          </a:p>
          <a:p>
            <a:pPr lvl="1"/>
            <a:endParaRPr lang="ko-KR" altLang="en-US" dirty="0"/>
          </a:p>
        </p:txBody>
      </p:sp>
      <p:sp>
        <p:nvSpPr>
          <p:cNvPr id="870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히프의 개념과 연산 및 구현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7613092" cy="2647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히프의</a:t>
            </a:r>
            <a:r>
              <a:rPr lang="ko-KR" altLang="en-US" dirty="0"/>
              <a:t> 추상 </a:t>
            </a:r>
            <a:r>
              <a:rPr lang="ko-KR" altLang="en-US" dirty="0" err="1"/>
              <a:t>자료형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80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 </a:t>
            </a:r>
            <a:r>
              <a:rPr lang="en-US" altLang="ko-KR" dirty="0"/>
              <a:t>: </a:t>
            </a:r>
            <a:r>
              <a:rPr lang="ko-KR" altLang="en-US" dirty="0"/>
              <a:t>추상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3" y="1622107"/>
            <a:ext cx="8394131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 </a:t>
            </a:r>
            <a:r>
              <a:rPr lang="en-US" altLang="ko-KR" dirty="0"/>
              <a:t>: </a:t>
            </a:r>
            <a:r>
              <a:rPr lang="ko-KR" altLang="en-US" dirty="0"/>
              <a:t>추상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08037"/>
            <a:ext cx="8686800" cy="241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9889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ko-KR" altLang="en-US" dirty="0" err="1"/>
              <a:t>히프의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삽입</a:t>
            </a:r>
            <a:r>
              <a:rPr lang="ko-KR" altLang="en-US" dirty="0"/>
              <a:t> 연산</a:t>
            </a:r>
          </a:p>
          <a:p>
            <a:pPr lvl="1" eaLnBrk="1" hangingPunct="1">
              <a:buNone/>
              <a:defRPr/>
            </a:pP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단계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완전 이진 </a:t>
            </a:r>
            <a:r>
              <a:rPr lang="ko-KR" altLang="en-US" dirty="0" err="1"/>
              <a:t>트리</a:t>
            </a:r>
            <a:r>
              <a:rPr lang="ko-KR" altLang="en-US" dirty="0" err="1">
                <a:solidFill>
                  <a:schemeClr val="tx1"/>
                </a:solidFill>
              </a:rPr>
              <a:t>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조건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rgbClr val="FF0000"/>
                </a:solidFill>
              </a:rPr>
              <a:t>만족</a:t>
            </a:r>
            <a:r>
              <a:rPr lang="ko-KR" altLang="en-US" dirty="0">
                <a:solidFill>
                  <a:schemeClr val="tx1"/>
                </a:solidFill>
              </a:rPr>
              <a:t>하도록</a:t>
            </a:r>
            <a:r>
              <a:rPr lang="ko-KR" altLang="en-US" dirty="0"/>
              <a:t> 다음 자리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확장</a:t>
            </a:r>
            <a:endParaRPr lang="en-US" altLang="ko-KR" dirty="0"/>
          </a:p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n</a:t>
            </a:r>
            <a:r>
              <a:rPr lang="ko-KR" altLang="en-US" dirty="0"/>
              <a:t>개인 완전 이진 </a:t>
            </a:r>
            <a:r>
              <a:rPr lang="ko-KR" altLang="en-US" dirty="0" err="1"/>
              <a:t>트리에서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다음</a:t>
            </a:r>
            <a:r>
              <a:rPr lang="ko-KR" altLang="en-US" dirty="0"/>
              <a:t> </a:t>
            </a:r>
            <a:r>
              <a:rPr lang="ko-KR" altLang="en-US" dirty="0" err="1"/>
              <a:t>노드의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확장</a:t>
            </a:r>
            <a:r>
              <a:rPr lang="ko-KR" altLang="en-US" dirty="0"/>
              <a:t> 자리는 </a:t>
            </a:r>
            <a:r>
              <a:rPr lang="en-US" altLang="ko-KR" dirty="0">
                <a:solidFill>
                  <a:srgbClr val="FF0000"/>
                </a:solidFill>
              </a:rPr>
              <a:t>n+1</a:t>
            </a:r>
            <a:r>
              <a:rPr lang="ko-KR" altLang="en-US" dirty="0"/>
              <a:t>번의 </a:t>
            </a:r>
            <a:r>
              <a:rPr lang="ko-KR" altLang="en-US" dirty="0" err="1"/>
              <a:t>노드</a:t>
            </a:r>
            <a:endParaRPr lang="en-US" altLang="ko-KR" dirty="0"/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ko-KR" dirty="0"/>
              <a:t>n+1</a:t>
            </a:r>
            <a:r>
              <a:rPr lang="ko-KR" altLang="en-US" dirty="0"/>
              <a:t>번 자리에 </a:t>
            </a:r>
            <a:r>
              <a:rPr lang="ko-KR" altLang="en-US" dirty="0" err="1"/>
              <a:t>노드를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확장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그 자리에 삽입할 원소를 임시 저장</a:t>
            </a:r>
            <a:endParaRPr lang="en-US" altLang="ko-KR" dirty="0"/>
          </a:p>
          <a:p>
            <a:pPr lvl="1" eaLnBrk="1" hangingPunct="1">
              <a:lnSpc>
                <a:spcPct val="230000"/>
              </a:lnSpc>
              <a:buNone/>
              <a:defRPr/>
            </a:pP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단계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부모 </a:t>
            </a:r>
            <a:r>
              <a:rPr lang="ko-KR" altLang="en-US" dirty="0" err="1"/>
              <a:t>노드와</a:t>
            </a:r>
            <a:r>
              <a:rPr lang="ko-KR" altLang="en-US" dirty="0"/>
              <a:t> 크기 조건</a:t>
            </a:r>
            <a:r>
              <a:rPr lang="ko-KR" altLang="en-US" dirty="0">
                <a:solidFill>
                  <a:schemeClr val="tx1"/>
                </a:solidFill>
              </a:rPr>
              <a:t>이</a:t>
            </a:r>
            <a:r>
              <a:rPr lang="ko-KR" altLang="en-US" dirty="0"/>
              <a:t> 만족</a:t>
            </a:r>
            <a:r>
              <a:rPr lang="ko-KR" altLang="en-US" dirty="0">
                <a:solidFill>
                  <a:schemeClr val="tx1"/>
                </a:solidFill>
              </a:rPr>
              <a:t>하도록</a:t>
            </a:r>
            <a:r>
              <a:rPr lang="ko-KR" altLang="en-US" dirty="0"/>
              <a:t> 삽입 원소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위치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찾음</a:t>
            </a:r>
            <a:endParaRPr lang="en-US" altLang="ko-KR" dirty="0"/>
          </a:p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dirty="0"/>
              <a:t>현재 위치에서 </a:t>
            </a:r>
            <a:r>
              <a:rPr lang="ko-KR" altLang="en-US" dirty="0" err="1"/>
              <a:t>부모노드와</a:t>
            </a:r>
            <a:r>
              <a:rPr lang="ko-KR" altLang="en-US" dirty="0"/>
              <a:t> 비교하여 크기 관계를 확인</a:t>
            </a:r>
            <a:endParaRPr lang="en-US" altLang="ko-KR" dirty="0"/>
          </a:p>
          <a:p>
            <a:pPr lvl="2" eaLnBrk="1" hangingPunct="1">
              <a:defRPr/>
            </a:pPr>
            <a:r>
              <a:rPr lang="en-US" altLang="ko-KR" dirty="0"/>
              <a:t>{</a:t>
            </a:r>
            <a:r>
              <a:rPr lang="ko-KR" altLang="en-US" dirty="0"/>
              <a:t>현재 </a:t>
            </a:r>
            <a:r>
              <a:rPr lang="ko-KR" altLang="en-US" dirty="0">
                <a:solidFill>
                  <a:srgbClr val="0000CC"/>
                </a:solidFill>
              </a:rPr>
              <a:t>부모 노드</a:t>
            </a:r>
            <a:r>
              <a:rPr lang="ko-KR" altLang="en-US" dirty="0"/>
              <a:t>의 키 값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≥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삽입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원소</a:t>
            </a:r>
            <a:r>
              <a:rPr lang="ko-KR" altLang="en-US" dirty="0"/>
              <a:t>의 키 값</a:t>
            </a:r>
            <a:r>
              <a:rPr lang="en-US" altLang="ko-KR" dirty="0"/>
              <a:t>}</a:t>
            </a:r>
            <a:r>
              <a:rPr lang="ko-KR" altLang="en-US" dirty="0"/>
              <a:t>의 관계가 </a:t>
            </a:r>
            <a:r>
              <a:rPr lang="ko-KR" altLang="en-US" dirty="0">
                <a:solidFill>
                  <a:srgbClr val="FF0000"/>
                </a:solidFill>
              </a:rPr>
              <a:t>성립하지 않으면</a:t>
            </a:r>
            <a:r>
              <a:rPr lang="en-US" altLang="ko-KR" dirty="0"/>
              <a:t>, </a:t>
            </a:r>
          </a:p>
          <a:p>
            <a:pPr lvl="2" eaLnBrk="1" hangingPunct="1">
              <a:buFontTx/>
              <a:buNone/>
              <a:defRPr/>
            </a:pPr>
            <a:r>
              <a:rPr lang="en-US" altLang="ko-KR" dirty="0"/>
              <a:t>    </a:t>
            </a:r>
            <a:r>
              <a:rPr lang="ko-KR" altLang="en-US" dirty="0"/>
              <a:t>현재 </a:t>
            </a:r>
            <a:r>
              <a:rPr lang="ko-KR" altLang="en-US" dirty="0">
                <a:solidFill>
                  <a:srgbClr val="FF0000"/>
                </a:solidFill>
              </a:rPr>
              <a:t>부모</a:t>
            </a:r>
            <a:r>
              <a:rPr lang="ko-KR" altLang="en-US" dirty="0"/>
              <a:t> 노드의 </a:t>
            </a:r>
            <a:r>
              <a:rPr lang="ko-KR" altLang="en-US" dirty="0">
                <a:solidFill>
                  <a:srgbClr val="0000CC"/>
                </a:solidFill>
              </a:rPr>
              <a:t>원소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rgbClr val="FF0000"/>
                </a:solidFill>
              </a:rPr>
              <a:t>삽입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원소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자리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서로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바꿈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  <a:defRPr/>
            </a:pPr>
            <a:endParaRPr lang="ko-KR" altLang="en-US" dirty="0"/>
          </a:p>
        </p:txBody>
      </p:sp>
      <p:sp>
        <p:nvSpPr>
          <p:cNvPr id="890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 </a:t>
            </a:r>
            <a:r>
              <a:rPr lang="en-US" altLang="ko-KR" dirty="0"/>
              <a:t>: </a:t>
            </a:r>
            <a:r>
              <a:rPr lang="ko-KR" altLang="en-US" dirty="0"/>
              <a:t>삽입 연산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err="1"/>
              <a:t>히프</a:t>
            </a:r>
            <a:r>
              <a:rPr lang="ko-KR" altLang="en-US" dirty="0" err="1">
                <a:solidFill>
                  <a:schemeClr val="tx1"/>
                </a:solidFill>
              </a:rPr>
              <a:t>에서의</a:t>
            </a:r>
            <a:r>
              <a:rPr lang="ko-KR" altLang="en-US" dirty="0"/>
              <a:t> 삽입 연산 </a:t>
            </a:r>
            <a:r>
              <a:rPr lang="ko-KR" altLang="en-US" dirty="0">
                <a:solidFill>
                  <a:srgbClr val="FF0000"/>
                </a:solidFill>
              </a:rPr>
              <a:t>예</a:t>
            </a:r>
            <a:r>
              <a:rPr lang="en-US" altLang="ko-KR" dirty="0">
                <a:solidFill>
                  <a:srgbClr val="FF0000"/>
                </a:solidFill>
              </a:rPr>
              <a:t>1)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0000"/>
                </a:solidFill>
              </a:rPr>
              <a:t>17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FF0000"/>
                </a:solidFill>
              </a:rPr>
              <a:t>삽입</a:t>
            </a:r>
            <a:r>
              <a:rPr lang="ko-KR" altLang="en-US" dirty="0"/>
              <a:t>하는 경우</a:t>
            </a:r>
          </a:p>
          <a:p>
            <a:pPr lvl="2" eaLnBrk="1" hangingPunct="1">
              <a:lnSpc>
                <a:spcPct val="110000"/>
              </a:lnSpc>
            </a:pPr>
            <a:r>
              <a:rPr lang="ko-KR" altLang="en-US" dirty="0"/>
              <a:t>노드를 </a:t>
            </a:r>
            <a:r>
              <a:rPr lang="ko-KR" altLang="en-US" dirty="0">
                <a:solidFill>
                  <a:srgbClr val="0000CC"/>
                </a:solidFill>
              </a:rPr>
              <a:t>확장</a:t>
            </a:r>
            <a:r>
              <a:rPr lang="ko-KR" altLang="en-US" dirty="0"/>
              <a:t>하여 </a:t>
            </a:r>
            <a:r>
              <a:rPr lang="ko-KR" altLang="en-US" dirty="0">
                <a:solidFill>
                  <a:srgbClr val="0000CC"/>
                </a:solidFill>
              </a:rPr>
              <a:t>임시</a:t>
            </a:r>
            <a:r>
              <a:rPr lang="ko-KR" altLang="en-US" dirty="0"/>
              <a:t>로 </a:t>
            </a:r>
            <a:r>
              <a:rPr lang="ko-KR" altLang="en-US" dirty="0">
                <a:solidFill>
                  <a:srgbClr val="0000CC"/>
                </a:solidFill>
              </a:rPr>
              <a:t>저장</a:t>
            </a:r>
            <a:r>
              <a:rPr lang="ko-KR" altLang="en-US" dirty="0"/>
              <a:t>한 </a:t>
            </a:r>
            <a:r>
              <a:rPr lang="ko-KR" altLang="en-US" dirty="0">
                <a:solidFill>
                  <a:srgbClr val="0000CC"/>
                </a:solidFill>
              </a:rPr>
              <a:t>위치</a:t>
            </a:r>
            <a:r>
              <a:rPr lang="ko-KR" altLang="en-US" dirty="0"/>
              <a:t>에서의 </a:t>
            </a:r>
            <a:r>
              <a:rPr lang="ko-KR" altLang="en-US" dirty="0">
                <a:solidFill>
                  <a:srgbClr val="FF0000"/>
                </a:solidFill>
              </a:rPr>
              <a:t>부모 노드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rgbClr val="FF0000"/>
                </a:solidFill>
              </a:rPr>
              <a:t>크기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비교</a:t>
            </a:r>
            <a:r>
              <a:rPr lang="ko-KR" altLang="en-US" dirty="0"/>
              <a:t>하여 </a:t>
            </a:r>
            <a:r>
              <a:rPr lang="ko-KR" altLang="en-US" dirty="0" err="1"/>
              <a:t>히프의</a:t>
            </a:r>
            <a:br>
              <a:rPr lang="en-US" altLang="ko-KR" dirty="0"/>
            </a:br>
            <a:r>
              <a:rPr lang="ko-KR" altLang="en-US" dirty="0" err="1"/>
              <a:t>크기관계가</a:t>
            </a:r>
            <a:r>
              <a:rPr lang="ko-KR" altLang="en-US" dirty="0"/>
              <a:t> 성립하므로</a:t>
            </a:r>
            <a:r>
              <a:rPr lang="en-US" altLang="ko-KR" dirty="0"/>
              <a:t>, </a:t>
            </a:r>
            <a:r>
              <a:rPr lang="ko-KR" altLang="en-US" dirty="0"/>
              <a:t>현재 위치를 삽입 원소의 자리로 확정</a:t>
            </a:r>
          </a:p>
          <a:p>
            <a:pPr lvl="1"/>
            <a:endParaRPr lang="ko-KR" altLang="en-US" dirty="0"/>
          </a:p>
        </p:txBody>
      </p:sp>
      <p:sp>
        <p:nvSpPr>
          <p:cNvPr id="901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 </a:t>
            </a:r>
            <a:r>
              <a:rPr lang="en-US" altLang="ko-KR" dirty="0"/>
              <a:t>: </a:t>
            </a:r>
            <a:r>
              <a:rPr lang="ko-KR" altLang="en-US" dirty="0"/>
              <a:t>삽입 연산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70221" y="2179060"/>
            <a:ext cx="6969681" cy="4418292"/>
            <a:chOff x="970221" y="2035044"/>
            <a:chExt cx="6969681" cy="4654071"/>
          </a:xfrm>
        </p:grpSpPr>
        <p:pic>
          <p:nvPicPr>
            <p:cNvPr id="522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221" y="2035044"/>
              <a:ext cx="6969681" cy="4654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타원 1"/>
            <p:cNvSpPr/>
            <p:nvPr/>
          </p:nvSpPr>
          <p:spPr>
            <a:xfrm>
              <a:off x="6534504" y="3286128"/>
              <a:ext cx="360000" cy="36000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3419872" y="5733256"/>
              <a:ext cx="360000" cy="36000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7245440" y="5764040"/>
              <a:ext cx="360000" cy="36000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 rot="10800000" flipV="1">
              <a:off x="2690649" y="4779841"/>
              <a:ext cx="190823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00CC"/>
                  </a:solidFill>
                  <a:latin typeface="+mn-ea"/>
                  <a:ea typeface="+mn-ea"/>
                </a:rPr>
                <a:t>19</a:t>
              </a:r>
              <a:r>
                <a:rPr lang="en-US" altLang="ko-KR" sz="1200" b="1" dirty="0">
                  <a:solidFill>
                    <a:srgbClr val="FF0000"/>
                  </a:solidFill>
                  <a:latin typeface="+mn-ea"/>
                  <a:ea typeface="+mn-ea"/>
                </a:rPr>
                <a:t>&gt;=</a:t>
              </a:r>
              <a:r>
                <a:rPr lang="en-US" altLang="ko-KR" sz="1200" b="1" dirty="0">
                  <a:solidFill>
                    <a:srgbClr val="0000CC"/>
                  </a:solidFill>
                  <a:latin typeface="+mn-ea"/>
                  <a:ea typeface="+mn-ea"/>
                </a:rPr>
                <a:t>17 →</a:t>
              </a:r>
              <a:r>
                <a:rPr lang="ko-KR" altLang="en-US" sz="1200" b="1" dirty="0">
                  <a:solidFill>
                    <a:srgbClr val="0000CC"/>
                  </a:solidFill>
                  <a:latin typeface="+mn-ea"/>
                  <a:ea typeface="+mn-ea"/>
                </a:rPr>
                <a:t>조건 만족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히프에서의</a:t>
            </a:r>
            <a:r>
              <a:rPr lang="ko-KR" altLang="en-US" dirty="0"/>
              <a:t> 삽입 연산 </a:t>
            </a:r>
            <a:r>
              <a:rPr lang="ko-KR" altLang="en-US" dirty="0">
                <a:solidFill>
                  <a:srgbClr val="FF0000"/>
                </a:solidFill>
              </a:rPr>
              <a:t>예</a:t>
            </a:r>
            <a:r>
              <a:rPr lang="en-US" altLang="ko-KR" dirty="0">
                <a:solidFill>
                  <a:srgbClr val="FF0000"/>
                </a:solidFill>
              </a:rPr>
              <a:t>2)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0000"/>
                </a:solidFill>
              </a:rPr>
              <a:t>23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FF0000"/>
                </a:solidFill>
              </a:rPr>
              <a:t>삽입</a:t>
            </a:r>
            <a:r>
              <a:rPr lang="ko-KR" altLang="en-US" dirty="0"/>
              <a:t>하는 경우</a:t>
            </a:r>
          </a:p>
          <a:p>
            <a:pPr lvl="1"/>
            <a:endParaRPr lang="ko-KR" altLang="en-US" dirty="0"/>
          </a:p>
        </p:txBody>
      </p:sp>
      <p:sp>
        <p:nvSpPr>
          <p:cNvPr id="911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 </a:t>
            </a:r>
            <a:r>
              <a:rPr lang="en-US" altLang="ko-KR" dirty="0"/>
              <a:t>: </a:t>
            </a:r>
            <a:r>
              <a:rPr lang="ko-KR" altLang="en-US" dirty="0"/>
              <a:t>삽입 연산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814198" y="1425839"/>
            <a:ext cx="7651576" cy="5140903"/>
            <a:chOff x="814198" y="1425839"/>
            <a:chExt cx="7651576" cy="5140903"/>
          </a:xfrm>
        </p:grpSpPr>
        <p:pic>
          <p:nvPicPr>
            <p:cNvPr id="532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198" y="1425839"/>
              <a:ext cx="7651576" cy="5140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직선 연결선 2"/>
            <p:cNvCxnSpPr/>
            <p:nvPr/>
          </p:nvCxnSpPr>
          <p:spPr>
            <a:xfrm>
              <a:off x="2843808" y="1628800"/>
              <a:ext cx="50405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5940152" y="1628800"/>
              <a:ext cx="108012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7524328" y="1628800"/>
              <a:ext cx="576064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691680" y="4293096"/>
              <a:ext cx="108012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203848" y="4293096"/>
              <a:ext cx="648072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5796136" y="4293096"/>
              <a:ext cx="158417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히프에서의 삽입 연산 알고리즘</a:t>
            </a:r>
          </a:p>
          <a:p>
            <a:pPr lvl="1"/>
            <a:endParaRPr lang="ko-KR" altLang="en-US"/>
          </a:p>
        </p:txBody>
      </p:sp>
      <p:sp>
        <p:nvSpPr>
          <p:cNvPr id="921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FF0000"/>
                </a:solidFill>
              </a:rPr>
              <a:t>삽입 연산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83568" y="1556792"/>
            <a:ext cx="8136904" cy="4320479"/>
            <a:chOff x="395536" y="1556793"/>
            <a:chExt cx="8519864" cy="3672408"/>
          </a:xfrm>
        </p:grpSpPr>
        <p:pic>
          <p:nvPicPr>
            <p:cNvPr id="542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556793"/>
              <a:ext cx="8519864" cy="367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9992" y="2469336"/>
              <a:ext cx="4320480" cy="26399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히프의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ko-KR" altLang="en-US" dirty="0"/>
              <a:t> 연산</a:t>
            </a:r>
          </a:p>
          <a:p>
            <a:pPr lvl="1" eaLnBrk="1" hangingPunct="1">
              <a:defRPr/>
            </a:pPr>
            <a:r>
              <a:rPr lang="ko-KR" altLang="en-US" sz="1600" dirty="0" err="1"/>
              <a:t>히프</a:t>
            </a:r>
            <a:r>
              <a:rPr lang="ko-KR" altLang="en-US" sz="1600" dirty="0" err="1">
                <a:solidFill>
                  <a:schemeClr val="tx1"/>
                </a:solidFill>
              </a:rPr>
              <a:t>에서는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루트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노드</a:t>
            </a:r>
            <a:r>
              <a:rPr lang="ko-KR" altLang="en-US" sz="1600" dirty="0" err="1">
                <a:solidFill>
                  <a:schemeClr val="tx1"/>
                </a:solidFill>
              </a:rPr>
              <a:t>의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/>
              <a:t>원소만</a:t>
            </a:r>
            <a:r>
              <a:rPr lang="ko-KR" altLang="en-US" sz="1600" dirty="0">
                <a:solidFill>
                  <a:schemeClr val="tx1"/>
                </a:solidFill>
              </a:rPr>
              <a:t>을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삭제</a:t>
            </a:r>
            <a:r>
              <a:rPr lang="ko-KR" altLang="en-US" sz="1600" dirty="0"/>
              <a:t> 할 수 있음</a:t>
            </a:r>
            <a:endParaRPr lang="en-US" altLang="ko-KR" sz="1600" dirty="0"/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ko-KR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단계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루트 </a:t>
            </a:r>
            <a:r>
              <a:rPr lang="ko-KR" altLang="en-US" sz="1600" dirty="0" err="1"/>
              <a:t>노드의</a:t>
            </a:r>
            <a:r>
              <a:rPr lang="ko-KR" altLang="en-US" sz="1600" dirty="0"/>
              <a:t> 원소</a:t>
            </a:r>
            <a:r>
              <a:rPr lang="ko-KR" altLang="en-US" sz="1600" dirty="0">
                <a:solidFill>
                  <a:schemeClr val="tx1"/>
                </a:solidFill>
              </a:rPr>
              <a:t>를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삭제</a:t>
            </a:r>
            <a:r>
              <a:rPr lang="ko-KR" altLang="en-US" sz="1600" dirty="0">
                <a:solidFill>
                  <a:schemeClr val="tx1"/>
                </a:solidFill>
              </a:rPr>
              <a:t>하여</a:t>
            </a:r>
            <a:r>
              <a:rPr lang="ko-KR" altLang="en-US" sz="1600" dirty="0"/>
              <a:t> 반환</a:t>
            </a:r>
            <a:endParaRPr lang="en-US" altLang="ko-KR" sz="1600" dirty="0"/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ko-KR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단계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원소</a:t>
            </a:r>
            <a:r>
              <a:rPr lang="ko-KR" altLang="en-US" sz="1600" dirty="0">
                <a:solidFill>
                  <a:schemeClr val="tx1"/>
                </a:solidFill>
              </a:rPr>
              <a:t>의</a:t>
            </a:r>
            <a:r>
              <a:rPr lang="ko-KR" altLang="en-US" sz="1600" dirty="0"/>
              <a:t> 개수</a:t>
            </a:r>
            <a:r>
              <a:rPr lang="ko-KR" altLang="en-US" sz="1600" dirty="0">
                <a:solidFill>
                  <a:schemeClr val="tx1"/>
                </a:solidFill>
              </a:rPr>
              <a:t>가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n-1</a:t>
            </a:r>
            <a:r>
              <a:rPr lang="ko-KR" altLang="en-US" sz="1600" dirty="0">
                <a:solidFill>
                  <a:srgbClr val="FF0000"/>
                </a:solidFill>
              </a:rPr>
              <a:t>개</a:t>
            </a:r>
            <a:r>
              <a:rPr lang="ko-KR" altLang="en-US" sz="1600" dirty="0">
                <a:solidFill>
                  <a:schemeClr val="tx1"/>
                </a:solidFill>
              </a:rPr>
              <a:t>로</a:t>
            </a:r>
            <a:r>
              <a:rPr lang="ko-KR" altLang="en-US" sz="1600" dirty="0"/>
              <a:t> 줄었으므로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노드</a:t>
            </a:r>
            <a:r>
              <a:rPr lang="ko-KR" altLang="en-US" sz="1600" dirty="0" err="1">
                <a:solidFill>
                  <a:schemeClr val="tx1"/>
                </a:solidFill>
              </a:rPr>
              <a:t>의</a:t>
            </a:r>
            <a:r>
              <a:rPr lang="ko-KR" altLang="en-US" sz="1600" dirty="0"/>
              <a:t> 수</a:t>
            </a:r>
            <a:r>
              <a:rPr lang="ko-KR" altLang="en-US" sz="1600" dirty="0">
                <a:solidFill>
                  <a:schemeClr val="tx1"/>
                </a:solidFill>
              </a:rPr>
              <a:t>가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n-1</a:t>
            </a:r>
            <a:r>
              <a:rPr lang="ko-KR" altLang="en-US" sz="1600" dirty="0">
                <a:solidFill>
                  <a:schemeClr val="tx1"/>
                </a:solidFill>
              </a:rPr>
              <a:t>인</a:t>
            </a:r>
            <a:r>
              <a:rPr lang="ko-KR" altLang="en-US" sz="1600" dirty="0"/>
              <a:t> 완전 이진 트리</a:t>
            </a:r>
            <a:r>
              <a:rPr lang="ko-KR" altLang="en-US" sz="1600" dirty="0">
                <a:solidFill>
                  <a:schemeClr val="tx1"/>
                </a:solidFill>
              </a:rPr>
              <a:t>로</a:t>
            </a:r>
            <a:r>
              <a:rPr lang="ko-KR" altLang="en-US" sz="1600" dirty="0"/>
              <a:t> 조정</a:t>
            </a:r>
            <a:endParaRPr lang="en-US" altLang="ko-KR" sz="1600" dirty="0"/>
          </a:p>
          <a:p>
            <a:pPr lvl="2" eaLnBrk="1" hangingPunct="1">
              <a:defRPr/>
            </a:pPr>
            <a:r>
              <a:rPr lang="ko-KR" altLang="en-US" sz="1400" dirty="0" err="1"/>
              <a:t>노드가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n</a:t>
            </a:r>
            <a:r>
              <a:rPr lang="ko-KR" altLang="en-US" sz="1400" dirty="0">
                <a:solidFill>
                  <a:srgbClr val="FF0000"/>
                </a:solidFill>
              </a:rPr>
              <a:t>개</a:t>
            </a:r>
            <a:r>
              <a:rPr lang="ko-KR" altLang="en-US" sz="1400" dirty="0"/>
              <a:t>인 </a:t>
            </a:r>
            <a:r>
              <a:rPr lang="ko-KR" altLang="en-US" sz="1400" dirty="0">
                <a:solidFill>
                  <a:srgbClr val="0000CC"/>
                </a:solidFill>
              </a:rPr>
              <a:t>완전 이진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0000CC"/>
                </a:solidFill>
              </a:rPr>
              <a:t>트리</a:t>
            </a:r>
            <a:r>
              <a:rPr lang="ko-KR" altLang="en-US" sz="1400" dirty="0"/>
              <a:t>에서 노드 수 </a:t>
            </a:r>
            <a:r>
              <a:rPr lang="en-US" altLang="ko-KR" sz="1400" dirty="0">
                <a:solidFill>
                  <a:srgbClr val="FF0000"/>
                </a:solidFill>
              </a:rPr>
              <a:t>n-1</a:t>
            </a:r>
            <a:r>
              <a:rPr lang="ko-KR" altLang="en-US" sz="1400" dirty="0">
                <a:solidFill>
                  <a:srgbClr val="FF0000"/>
                </a:solidFill>
              </a:rPr>
              <a:t>개</a:t>
            </a:r>
            <a:r>
              <a:rPr lang="ko-KR" altLang="en-US" sz="1400" dirty="0"/>
              <a:t>의 </a:t>
            </a:r>
            <a:r>
              <a:rPr lang="ko-KR" altLang="en-US" sz="1400" dirty="0">
                <a:solidFill>
                  <a:srgbClr val="0000CC"/>
                </a:solidFill>
              </a:rPr>
              <a:t>완전 이진 트리</a:t>
            </a:r>
            <a:r>
              <a:rPr lang="ko-KR" altLang="en-US" sz="1400" dirty="0"/>
              <a:t>가 되기 위해서 </a:t>
            </a:r>
            <a:r>
              <a:rPr lang="ko-KR" altLang="en-US" sz="1400" dirty="0">
                <a:solidFill>
                  <a:srgbClr val="FF0000"/>
                </a:solidFill>
              </a:rPr>
              <a:t>마지막</a:t>
            </a:r>
            <a:r>
              <a:rPr lang="ko-KR" altLang="en-US" sz="1400" dirty="0"/>
              <a:t> 노드</a:t>
            </a:r>
            <a:r>
              <a:rPr lang="en-US" altLang="ko-KR" sz="1400" dirty="0"/>
              <a:t>, </a:t>
            </a:r>
            <a:r>
              <a:rPr lang="ko-KR" altLang="en-US" sz="1400" dirty="0"/>
              <a:t>즉 </a:t>
            </a:r>
            <a:r>
              <a:rPr lang="en-US" altLang="ko-KR" sz="1400" dirty="0">
                <a:solidFill>
                  <a:srgbClr val="FF0000"/>
                </a:solidFill>
              </a:rPr>
              <a:t>n</a:t>
            </a:r>
            <a:r>
              <a:rPr lang="ko-KR" altLang="en-US" sz="1400" dirty="0">
                <a:solidFill>
                  <a:srgbClr val="FF0000"/>
                </a:solidFill>
              </a:rPr>
              <a:t>번</a:t>
            </a:r>
            <a:r>
              <a:rPr lang="ko-KR" altLang="en-US" sz="1400" dirty="0"/>
              <a:t> 노드를 </a:t>
            </a:r>
            <a:r>
              <a:rPr lang="ko-KR" altLang="en-US" sz="1400" dirty="0">
                <a:solidFill>
                  <a:srgbClr val="FF0000"/>
                </a:solidFill>
              </a:rPr>
              <a:t>삭제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2" eaLnBrk="1" hangingPunct="1">
              <a:defRPr/>
            </a:pPr>
            <a:r>
              <a:rPr lang="ko-KR" altLang="en-US" sz="1400" dirty="0"/>
              <a:t>삭제된 </a:t>
            </a:r>
            <a:r>
              <a:rPr lang="en-US" altLang="ko-KR" sz="1400" dirty="0"/>
              <a:t>n</a:t>
            </a:r>
            <a:r>
              <a:rPr lang="ko-KR" altLang="en-US" sz="1400" dirty="0"/>
              <a:t>번 </a:t>
            </a:r>
            <a:r>
              <a:rPr lang="ko-KR" altLang="en-US" sz="1400" dirty="0" err="1"/>
              <a:t>노드에</a:t>
            </a:r>
            <a:r>
              <a:rPr lang="ko-KR" altLang="en-US" sz="1400" dirty="0"/>
              <a:t> 있던 원소는 비어있는 </a:t>
            </a:r>
            <a:r>
              <a:rPr lang="ko-KR" altLang="en-US" sz="1400" dirty="0" err="1"/>
              <a:t>루트노드에</a:t>
            </a:r>
            <a:r>
              <a:rPr lang="ko-KR" altLang="en-US" sz="1400" dirty="0"/>
              <a:t> 임시 저장</a:t>
            </a:r>
            <a:endParaRPr lang="en-US" altLang="ko-KR" sz="1400" dirty="0"/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ko-KR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단계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완전 이진 트리 내에서 루트에 임시 저장된 원소의 제자리를 찾음</a:t>
            </a:r>
            <a:endParaRPr lang="en-US" altLang="ko-KR" sz="1600" dirty="0"/>
          </a:p>
          <a:p>
            <a:pPr lvl="2" eaLnBrk="1" hangingPunct="1">
              <a:defRPr/>
            </a:pPr>
            <a:r>
              <a:rPr lang="ko-KR" altLang="en-US" sz="1400" dirty="0"/>
              <a:t>현재 위치에서 </a:t>
            </a:r>
            <a:r>
              <a:rPr lang="ko-KR" altLang="en-US" sz="1400" dirty="0">
                <a:solidFill>
                  <a:srgbClr val="0000CC"/>
                </a:solidFill>
              </a:rPr>
              <a:t>자식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0000CC"/>
                </a:solidFill>
              </a:rPr>
              <a:t>노드</a:t>
            </a:r>
            <a:r>
              <a:rPr lang="ko-KR" altLang="en-US" sz="1400" dirty="0"/>
              <a:t>와 </a:t>
            </a:r>
            <a:r>
              <a:rPr lang="ko-KR" altLang="en-US" sz="1400" dirty="0">
                <a:solidFill>
                  <a:srgbClr val="FF0000"/>
                </a:solidFill>
              </a:rPr>
              <a:t>비교</a:t>
            </a:r>
            <a:r>
              <a:rPr lang="ko-KR" altLang="en-US" sz="1400" dirty="0"/>
              <a:t>하여 크기 관계를 확인</a:t>
            </a:r>
            <a:endParaRPr lang="en-US" altLang="ko-KR" sz="1400" dirty="0"/>
          </a:p>
          <a:p>
            <a:pPr lvl="2" eaLnBrk="1" hangingPunct="1">
              <a:defRPr/>
            </a:pPr>
            <a:r>
              <a:rPr lang="en-US" altLang="ko-KR" sz="1400" dirty="0"/>
              <a:t>{</a:t>
            </a:r>
            <a:r>
              <a:rPr lang="ko-KR" altLang="en-US" sz="1400" dirty="0">
                <a:solidFill>
                  <a:srgbClr val="0000CC"/>
                </a:solidFill>
              </a:rPr>
              <a:t>임시 저장 원소의 키 값 </a:t>
            </a:r>
            <a:r>
              <a:rPr lang="ko-KR" alt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≥</a:t>
            </a:r>
            <a:r>
              <a:rPr lang="ko-KR" altLang="en-US" sz="1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ko-KR" altLang="en-US" sz="1400" dirty="0">
                <a:solidFill>
                  <a:srgbClr val="0000CC"/>
                </a:solidFill>
              </a:rPr>
              <a:t>현재 자식 노드의 키 값 </a:t>
            </a:r>
            <a:r>
              <a:rPr lang="en-US" altLang="ko-KR" sz="1400" dirty="0"/>
              <a:t>}</a:t>
            </a:r>
            <a:r>
              <a:rPr lang="ko-KR" altLang="en-US" sz="1400" dirty="0"/>
              <a:t>의 </a:t>
            </a:r>
            <a:r>
              <a:rPr lang="ko-KR" altLang="en-US" sz="1400" spc="-100" dirty="0"/>
              <a:t>관계가 </a:t>
            </a:r>
            <a:r>
              <a:rPr lang="ko-KR" altLang="en-US" sz="1400" spc="-100" dirty="0">
                <a:solidFill>
                  <a:srgbClr val="FF0000"/>
                </a:solidFill>
              </a:rPr>
              <a:t>성립하지 않으면</a:t>
            </a:r>
            <a:r>
              <a:rPr lang="en-US" altLang="ko-KR" sz="1400" dirty="0"/>
              <a:t>, </a:t>
            </a:r>
            <a:r>
              <a:rPr lang="ko-KR" altLang="en-US" sz="1400" dirty="0">
                <a:solidFill>
                  <a:srgbClr val="0000CC"/>
                </a:solidFill>
              </a:rPr>
              <a:t>현재 자식 </a:t>
            </a:r>
            <a:r>
              <a:rPr lang="ko-KR" altLang="en-US" sz="1400" dirty="0"/>
              <a:t>노드의 원소와 </a:t>
            </a:r>
            <a:r>
              <a:rPr lang="ko-KR" altLang="en-US" sz="1400" dirty="0">
                <a:solidFill>
                  <a:srgbClr val="0000CC"/>
                </a:solidFill>
              </a:rPr>
              <a:t>임시 저장 </a:t>
            </a:r>
            <a:r>
              <a:rPr lang="ko-KR" altLang="en-US" sz="1400" dirty="0"/>
              <a:t>원소의 자리를 </a:t>
            </a:r>
            <a:r>
              <a:rPr lang="ko-KR" altLang="en-US" sz="1400" dirty="0">
                <a:solidFill>
                  <a:srgbClr val="FF0000"/>
                </a:solidFill>
              </a:rPr>
              <a:t>서로 바꿈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42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히프의</a:t>
            </a:r>
            <a:r>
              <a:rPr lang="ko-KR" altLang="en-US" dirty="0"/>
              <a:t> 개념과 연산 및 구현 </a:t>
            </a:r>
            <a:r>
              <a:rPr lang="en-US" altLang="ko-KR" dirty="0"/>
              <a:t>: </a:t>
            </a:r>
            <a:r>
              <a:rPr lang="ko-KR" altLang="en-US" dirty="0"/>
              <a:t>삭제 연산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3951</TotalTime>
  <Words>5630</Words>
  <Application>Microsoft Office PowerPoint</Application>
  <PresentationFormat>화면 슬라이드 쇼(4:3)</PresentationFormat>
  <Paragraphs>677</Paragraphs>
  <Slides>113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113</vt:i4>
      </vt:variant>
    </vt:vector>
  </HeadingPairs>
  <TitlesOfParts>
    <vt:vector size="127" baseType="lpstr">
      <vt:lpstr>HY강M</vt:lpstr>
      <vt:lpstr>HY견고딕</vt:lpstr>
      <vt:lpstr>HY견명조</vt:lpstr>
      <vt:lpstr>HY헤드라인M</vt:lpstr>
      <vt:lpstr>돋움</vt:lpstr>
      <vt:lpstr>맑은 고딕</vt:lpstr>
      <vt:lpstr>바탕</vt:lpstr>
      <vt:lpstr>휴먼둥근헤드라인</vt:lpstr>
      <vt:lpstr>Arial</vt:lpstr>
      <vt:lpstr>Cambria Math</vt:lpstr>
      <vt:lpstr>Times New Roman</vt:lpstr>
      <vt:lpstr>Verdana</vt:lpstr>
      <vt:lpstr>Wingdings</vt:lpstr>
      <vt:lpstr>1_마스터</vt:lpstr>
      <vt:lpstr>트리</vt:lpstr>
      <vt:lpstr>PowerPoint 프레젠테이션</vt:lpstr>
      <vt:lpstr>1. 트리의 이해</vt:lpstr>
      <vt:lpstr>1. 트리의 이해</vt:lpstr>
      <vt:lpstr>1. 트리의 이해</vt:lpstr>
      <vt:lpstr>1. 트리의 이해</vt:lpstr>
      <vt:lpstr>1. 트리의 이해</vt:lpstr>
      <vt:lpstr>1. 트리의 이해</vt:lpstr>
      <vt:lpstr>1. 트리의 이해</vt:lpstr>
      <vt:lpstr>2. 이진트리 : 개념과 구조</vt:lpstr>
      <vt:lpstr>2. 이진트리 : 개념과 구조 </vt:lpstr>
      <vt:lpstr>2. 이진트리 : 개념과 구조</vt:lpstr>
      <vt:lpstr>2. 이진트리 : 개념과 구조 </vt:lpstr>
      <vt:lpstr>2. 이진트리 : 추상 자료형</vt:lpstr>
      <vt:lpstr>2. 이진트리 : 추상 자료형</vt:lpstr>
      <vt:lpstr>2. 이진트리 : 추상 자료형</vt:lpstr>
      <vt:lpstr>2. 이진트리 : 추상 자료형</vt:lpstr>
      <vt:lpstr>2. 이진트리 : 종류</vt:lpstr>
      <vt:lpstr>2. 이진트리 : 종류</vt:lpstr>
      <vt:lpstr>2. 이진트리 : 종류</vt:lpstr>
      <vt:lpstr>2. 이진트리 : 종류 </vt:lpstr>
      <vt:lpstr>2. 이진트리 : 종류</vt:lpstr>
      <vt:lpstr>2. 이진트리 : 종류</vt:lpstr>
      <vt:lpstr>3. 이진트리 구현 : 순차 자료구조를 이용한 구현</vt:lpstr>
      <vt:lpstr>3. 이진트리 구현 : 순차 자료구조를 이용한 구현</vt:lpstr>
      <vt:lpstr>3. 이진트리 구현 : 순차 자료구조를 이용한 구현</vt:lpstr>
      <vt:lpstr>3. 이진트리 구현 : 순차 자료구조를 이용한 구현</vt:lpstr>
      <vt:lpstr>3. 이진트리 구현 : 연결 자료구조를 이용한 구현</vt:lpstr>
      <vt:lpstr>3. 이진트리 구현 : 연결 자료구조를 이용한 구현</vt:lpstr>
      <vt:lpstr>3. 이진트리 구현 : 연결 자료구조를 이용한 구현</vt:lpstr>
      <vt:lpstr>4. 이진 트리의 순회</vt:lpstr>
      <vt:lpstr>4. 이진트리의 순회</vt:lpstr>
      <vt:lpstr>4. 이진 트리의 순회</vt:lpstr>
      <vt:lpstr>4. 이진 트리의 순회</vt:lpstr>
      <vt:lpstr>4. 이진 트리의 순회</vt:lpstr>
      <vt:lpstr>4. 이진 트리의 순회</vt:lpstr>
      <vt:lpstr>4. 이진 트리의 순회</vt:lpstr>
      <vt:lpstr>4. 이진 트리의 순회</vt:lpstr>
      <vt:lpstr>4. 이진 트리의 순회</vt:lpstr>
      <vt:lpstr>4. 이진 트리의 순회 </vt:lpstr>
      <vt:lpstr>4. 이진 트리의 순회</vt:lpstr>
      <vt:lpstr>4. 이진 트리의 순회</vt:lpstr>
      <vt:lpstr>4. 이진 트리의 순회</vt:lpstr>
      <vt:lpstr>4. 이진 트리의 순회</vt:lpstr>
      <vt:lpstr>4. 이진 트리의 순회</vt:lpstr>
      <vt:lpstr>4. 이진 트리의 순회</vt:lpstr>
      <vt:lpstr>4. 이진 트리의 순회</vt:lpstr>
      <vt:lpstr>4. 이진 트리의 순회</vt:lpstr>
      <vt:lpstr>4. 이진 트리의 순회</vt:lpstr>
      <vt:lpstr>4. 이진 트리의 순회</vt:lpstr>
      <vt:lpstr>4. 이진 트리의 순회</vt:lpstr>
      <vt:lpstr>4. 이진 트리의 순회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5.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6. 균형 이진 탐색 트리</vt:lpstr>
      <vt:lpstr>7. 히프의 개념과 연산 및 구현</vt:lpstr>
      <vt:lpstr>7. 히프의 개념과 연산 및 구현</vt:lpstr>
      <vt:lpstr>7. 히프의 개념과 연산 및 구현</vt:lpstr>
      <vt:lpstr>7. 히프의 개념과 연산 및 구현 : 추상 자료형</vt:lpstr>
      <vt:lpstr>7. 히프의 개념과 연산 및 구현 : 추상 자료형</vt:lpstr>
      <vt:lpstr>7. 히프의 개념과 연산 및 구현 : 삽입 연산</vt:lpstr>
      <vt:lpstr>7. 히프의 개념과 연산 및 구현 : 삽입 연산</vt:lpstr>
      <vt:lpstr>7. 히프의 개념과 연산 및 구현 : 삽입 연산</vt:lpstr>
      <vt:lpstr>7. 히프의 개념과 연산 및 구현 : 삽입 연산</vt:lpstr>
      <vt:lpstr>7. 히프의 개념과 연산 및 구현 : 삭제 연산</vt:lpstr>
      <vt:lpstr>7. 히프의 개념과 연산 및 구현 : 삭제 연산</vt:lpstr>
      <vt:lpstr>7. 히프의 개념과 연산 및 구현 : 삭제 연산</vt:lpstr>
      <vt:lpstr>7. 히프의 개념과 연산 및 구현 : 삭제 연산</vt:lpstr>
      <vt:lpstr>7. 히프의 개념과 연산 및 구현</vt:lpstr>
      <vt:lpstr>7. 히프의 개념과 연산 및 구현</vt:lpstr>
      <vt:lpstr>7. 히프의 개념과 연산 및 구현</vt:lpstr>
      <vt:lpstr>7. 히프의 개념과 연산 및 구현</vt:lpstr>
      <vt:lpstr>7. 히프의 개념과 연산 및 구현</vt:lpstr>
      <vt:lpstr>7. 히프의 개념과 연산 및 구현</vt:lpstr>
      <vt:lpstr>7. 히프의 개념과 연산 및 구현</vt:lpstr>
      <vt:lpstr>7. 히프의 개념과 연산 및 구현</vt:lpstr>
      <vt:lpstr>7. 히프의 개념과 연산 및 구현</vt:lpstr>
      <vt:lpstr>7. 히프의 개념과 연산 및 구현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정정욱</cp:lastModifiedBy>
  <cp:revision>305</cp:revision>
  <dcterms:created xsi:type="dcterms:W3CDTF">2011-01-05T15:14:06Z</dcterms:created>
  <dcterms:modified xsi:type="dcterms:W3CDTF">2022-05-21T13:07:49Z</dcterms:modified>
</cp:coreProperties>
</file>